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83" r:id="rId2"/>
    <p:sldId id="389" r:id="rId3"/>
    <p:sldId id="405" r:id="rId4"/>
    <p:sldId id="401" r:id="rId5"/>
    <p:sldId id="390" r:id="rId6"/>
    <p:sldId id="397" r:id="rId7"/>
    <p:sldId id="403" r:id="rId8"/>
    <p:sldId id="404" r:id="rId9"/>
    <p:sldId id="399" r:id="rId10"/>
    <p:sldId id="384" r:id="rId11"/>
    <p:sldId id="385" r:id="rId12"/>
    <p:sldId id="386" r:id="rId13"/>
    <p:sldId id="391" r:id="rId14"/>
    <p:sldId id="392" r:id="rId15"/>
    <p:sldId id="393" r:id="rId16"/>
    <p:sldId id="395" r:id="rId17"/>
    <p:sldId id="324" r:id="rId18"/>
  </p:sldIdLst>
  <p:sldSz cx="12192000" cy="6858000"/>
  <p:notesSz cx="6400800" cy="86868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3F97"/>
    <a:srgbClr val="6600CC"/>
    <a:srgbClr val="5400A8"/>
    <a:srgbClr val="660066"/>
    <a:srgbClr val="800080"/>
    <a:srgbClr val="9900CC"/>
    <a:srgbClr val="990099"/>
    <a:srgbClr val="000066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2231" autoAdjust="0"/>
  </p:normalViewPr>
  <p:slideViewPr>
    <p:cSldViewPr>
      <p:cViewPr varScale="1">
        <p:scale>
          <a:sx n="114" d="100"/>
          <a:sy n="114" d="100"/>
        </p:scale>
        <p:origin x="378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DB87855-7062-486B-BD1B-4B7A49234803}" type="datetimeFigureOut">
              <a:rPr lang="en-US"/>
              <a:pPr>
                <a:defRPr/>
              </a:pPr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800" y="650875"/>
            <a:ext cx="57912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9763" y="4125913"/>
            <a:ext cx="5121275" cy="391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8028EDA-7E1D-47A5-9F63-8778B537CA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825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4800" y="650875"/>
            <a:ext cx="5791200" cy="3257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87E7F7-6FB9-4C78-AA8E-8555866CE31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C452F-1985-49E8-8613-8704A2F16AE2}" type="datetimeFigureOut">
              <a:rPr lang="en-US"/>
              <a:pPr>
                <a:defRPr/>
              </a:pPr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1C769-A62D-4F5B-8D65-57F5061DBC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9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FA591-93B2-4130-B183-F2F8740CF52F}" type="datetimeFigureOut">
              <a:rPr lang="en-US"/>
              <a:pPr>
                <a:defRPr/>
              </a:pPr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3E9FC-548A-4804-858E-2150D0A29C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5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10FCC-6CBE-45EF-964E-368D04FB7364}" type="datetimeFigureOut">
              <a:rPr lang="en-US"/>
              <a:pPr>
                <a:defRPr/>
              </a:pPr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38510-C7C0-480C-A139-F6DFFC200A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212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16000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3E8E7-394D-428E-B235-57F5F1C5CCA6}" type="datetimeFigureOut">
              <a:rPr lang="en-US"/>
              <a:pPr>
                <a:defRPr/>
              </a:pPr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626B8-272A-4547-AA50-1EB896A1ED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23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999E6-F87E-4CA9-BB6A-5E7A12E18F48}" type="datetimeFigureOut">
              <a:rPr lang="en-US"/>
              <a:pPr>
                <a:defRPr/>
              </a:pPr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1F9D5-EC67-452D-BBBA-2CBA96E312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08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2BF1A-2E66-43A4-8D14-EF9232FCE682}" type="datetimeFigureOut">
              <a:rPr lang="en-US"/>
              <a:pPr>
                <a:defRPr/>
              </a:pPr>
              <a:t>12/15/2023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9FD46-21E5-4B7F-9C33-C3F229F608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95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D54AA-5CED-4862-A6E5-3919A61793CC}" type="datetimeFigureOut">
              <a:rPr lang="en-US"/>
              <a:pPr>
                <a:defRPr/>
              </a:pPr>
              <a:t>12/15/2023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A6941-2395-4EBF-B330-09F26D3682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04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C6B21-7E04-4FCE-A35E-5465B81A8119}" type="datetimeFigureOut">
              <a:rPr lang="en-US"/>
              <a:pPr>
                <a:defRPr/>
              </a:pPr>
              <a:t>12/15/2023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68C83-9053-4933-9AD0-A97165E96E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29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876A-E31F-4600-A151-A0C210F6816F}" type="datetimeFigureOut">
              <a:rPr lang="en-US"/>
              <a:pPr>
                <a:defRPr/>
              </a:pPr>
              <a:t>12/15/2023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DBEF-896A-472C-8284-CA090BE518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35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A4E7C-5AEB-4F2C-B958-D435893AE537}" type="datetimeFigureOut">
              <a:rPr lang="en-US"/>
              <a:pPr>
                <a:defRPr/>
              </a:pPr>
              <a:t>12/15/2023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F168-B57D-4397-8991-7FA8C85B6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4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2027B-C113-46B9-B6E2-AD7B8B68945F}" type="datetimeFigureOut">
              <a:rPr lang="en-US"/>
              <a:pPr>
                <a:defRPr/>
              </a:pPr>
              <a:t>12/15/2023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FF064-2EB9-44BE-9E6E-019B4990AF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26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748BAA-AF60-4BA5-9255-C3E2F7EC6AB1}" type="datetimeFigureOut">
              <a:rPr lang="en-US"/>
              <a:pPr>
                <a:defRPr/>
              </a:pPr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DC7AFD6-5E1D-4F1B-9EBA-91B45F0913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hyperlink" Target="https://mobion.bg.ac.rs/files/IxA3eyLSng52/formulari/Learning%20Agreement_Student%20Mobility%20for%20Studies_2021.doc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mobion.bg.ac.rs/files/IxA3eyLSng52/formulari/Ugovor%20o%20ucenju%20-%20Mobilnost%20studenata%20u%20svrhu%20obavljanja%20strucne%20prakse.docx?v1" TargetMode="External"/><Relationship Id="rId5" Type="http://schemas.openxmlformats.org/officeDocument/2006/relationships/hyperlink" Target="https://mobion.bg.ac.rs/files/IxA3eyLSng52/docs/Erasmus%20Traineeship%20Invitation%20Letter%20-%20Belgrade%20-%20Until%2031st%20October%202023.docx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hyperlink" Target="https://mobion.bg.ac.rs/erasmus+/erasmus-pages/ub-students-and-staff/outgoing-fewer-opportunities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1" t="13588" r="676"/>
          <a:stretch/>
        </p:blipFill>
        <p:spPr>
          <a:xfrm>
            <a:off x="-76200" y="-762000"/>
            <a:ext cx="12268200" cy="762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11301" y="3505200"/>
            <a:ext cx="9182100" cy="12954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r-Cyrl-CS" sz="4000" b="1" dirty="0">
                <a:solidFill>
                  <a:srgbClr val="0070C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Програм мобилности за студенте </a:t>
            </a:r>
            <a:endParaRPr lang="en-US" sz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67" y="322464"/>
            <a:ext cx="2160414" cy="6187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9400" y="5388528"/>
            <a:ext cx="6781800" cy="838200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/>
              <a:t>KA131-mobilnost u </a:t>
            </a:r>
            <a:r>
              <a:rPr lang="en-US" sz="4000" dirty="0" err="1"/>
              <a:t>okviru</a:t>
            </a:r>
            <a:r>
              <a:rPr lang="en-US" sz="4000" dirty="0"/>
              <a:t> EU</a:t>
            </a:r>
            <a:endParaRPr lang="sr-Cyrl-R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85900" y="104775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4400" b="1" dirty="0">
              <a:solidFill>
                <a:srgbClr val="0070C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Image 1" descr="C:\Users\esulimov\AppData\Local\Microsoft\Windows\Temporary Internet Files\Content.MSO\EC2FF34D.tmp">
            <a:extLst>
              <a:ext uri="{FF2B5EF4-FFF2-40B4-BE49-F238E27FC236}">
                <a16:creationId xmlns:a16="http://schemas.microsoft.com/office/drawing/2014/main" id="{F3A9DA60-481C-459A-A2FC-41ABB795128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1" y="0"/>
            <a:ext cx="1220561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Erasmus logo">
            <a:extLst>
              <a:ext uri="{FF2B5EF4-FFF2-40B4-BE49-F238E27FC236}">
                <a16:creationId xmlns:a16="http://schemas.microsoft.com/office/drawing/2014/main" id="{D5639F3B-F99C-4AF6-B3AD-A65A1FE42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5133"/>
            <a:ext cx="1424866" cy="45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46392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43CF8-17E0-4BFA-814D-69429A3BCF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27914-EC52-4C53-8849-BDCA5A176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10668000" cy="586740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61F54955-ADC7-438F-A75D-1D565D31DAB8}"/>
              </a:ext>
            </a:extLst>
          </p:cNvPr>
          <p:cNvSpPr/>
          <p:nvPr/>
        </p:nvSpPr>
        <p:spPr>
          <a:xfrm rot="7073505">
            <a:off x="6050847" y="2882778"/>
            <a:ext cx="838200" cy="2299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7DB613-F2B2-417A-95C2-60919485FB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93" y="6019800"/>
            <a:ext cx="2160414" cy="618722"/>
          </a:xfrm>
          <a:prstGeom prst="rect">
            <a:avLst/>
          </a:prstGeom>
        </p:spPr>
      </p:pic>
      <p:pic>
        <p:nvPicPr>
          <p:cNvPr id="8" name="Image 1" descr="C:\Users\esulimov\AppData\Local\Microsoft\Windows\Temporary Internet Files\Content.MSO\EC2FF34D.tmp">
            <a:extLst>
              <a:ext uri="{FF2B5EF4-FFF2-40B4-BE49-F238E27FC236}">
                <a16:creationId xmlns:a16="http://schemas.microsoft.com/office/drawing/2014/main" id="{B401E1DE-63E2-42CE-BBCA-3CA3175304A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5562600"/>
            <a:ext cx="1220561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Erasmus logo">
            <a:extLst>
              <a:ext uri="{FF2B5EF4-FFF2-40B4-BE49-F238E27FC236}">
                <a16:creationId xmlns:a16="http://schemas.microsoft.com/office/drawing/2014/main" id="{A41C85AB-63B1-45B4-B12C-CD65B60ED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606" y="6080824"/>
            <a:ext cx="1424866" cy="45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64708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7F7B1-2284-4043-BA46-7AF62163E1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52FEF-AD7F-4511-8491-25EA0D576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"/>
            <a:ext cx="10744200" cy="67056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C347108-A911-44FB-B831-79927E77106D}"/>
              </a:ext>
            </a:extLst>
          </p:cNvPr>
          <p:cNvSpPr/>
          <p:nvPr/>
        </p:nvSpPr>
        <p:spPr>
          <a:xfrm rot="20330036">
            <a:off x="1825004" y="2546322"/>
            <a:ext cx="1524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D3067A-9654-4C87-937C-B16DF19A24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93" y="6163078"/>
            <a:ext cx="2160414" cy="618722"/>
          </a:xfrm>
          <a:prstGeom prst="rect">
            <a:avLst/>
          </a:prstGeom>
        </p:spPr>
      </p:pic>
      <p:pic>
        <p:nvPicPr>
          <p:cNvPr id="8" name="Image 1" descr="C:\Users\esulimov\AppData\Local\Microsoft\Windows\Temporary Internet Files\Content.MSO\EC2FF34D.tmp">
            <a:extLst>
              <a:ext uri="{FF2B5EF4-FFF2-40B4-BE49-F238E27FC236}">
                <a16:creationId xmlns:a16="http://schemas.microsoft.com/office/drawing/2014/main" id="{8621F9F2-E88F-4527-B535-EC60D93F06D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5562600"/>
            <a:ext cx="1220561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Erasmus logo">
            <a:extLst>
              <a:ext uri="{FF2B5EF4-FFF2-40B4-BE49-F238E27FC236}">
                <a16:creationId xmlns:a16="http://schemas.microsoft.com/office/drawing/2014/main" id="{A93A3677-10D2-4F73-B0D7-E4BC3BC96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91201"/>
            <a:ext cx="1424866" cy="45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54683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E2F24-73C7-40D1-98C9-5A21AFC76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0EDBDA-8E72-48C3-A1FC-C69FDC281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12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7326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6764F-8117-4B4A-ABB8-4EFDD80923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D57F12-96BB-4865-A5E9-202DAD07E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1353800" cy="5848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80D5EC-FE2D-494A-A35C-31539546F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92" y="5826828"/>
            <a:ext cx="2160414" cy="618722"/>
          </a:xfrm>
          <a:prstGeom prst="rect">
            <a:avLst/>
          </a:prstGeom>
        </p:spPr>
      </p:pic>
      <p:pic>
        <p:nvPicPr>
          <p:cNvPr id="6" name="Picture 2" descr="Erasmus logo">
            <a:extLst>
              <a:ext uri="{FF2B5EF4-FFF2-40B4-BE49-F238E27FC236}">
                <a16:creationId xmlns:a16="http://schemas.microsoft.com/office/drawing/2014/main" id="{08007DB0-1E1F-4D13-ACF6-962813DA9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59" y="5968622"/>
            <a:ext cx="1424866" cy="45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1" descr="C:\Users\esulimov\AppData\Local\Microsoft\Windows\Temporary Internet Files\Content.MSO\EC2FF34D.tmp">
            <a:extLst>
              <a:ext uri="{FF2B5EF4-FFF2-40B4-BE49-F238E27FC236}">
                <a16:creationId xmlns:a16="http://schemas.microsoft.com/office/drawing/2014/main" id="{66D330A4-DB94-4277-9485-4F847A380C2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5562600"/>
            <a:ext cx="1220561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9519AE3F-F874-4721-954E-EB811F4291FF}"/>
              </a:ext>
            </a:extLst>
          </p:cNvPr>
          <p:cNvSpPr/>
          <p:nvPr/>
        </p:nvSpPr>
        <p:spPr>
          <a:xfrm rot="6328947">
            <a:off x="2199514" y="332644"/>
            <a:ext cx="762000" cy="24559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1770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D7AB93-FD4C-4268-8674-071FD47F7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92" y="5826828"/>
            <a:ext cx="2160414" cy="618722"/>
          </a:xfrm>
          <a:prstGeom prst="rect">
            <a:avLst/>
          </a:prstGeom>
        </p:spPr>
      </p:pic>
      <p:pic>
        <p:nvPicPr>
          <p:cNvPr id="4" name="Picture 2" descr="Erasmus logo">
            <a:extLst>
              <a:ext uri="{FF2B5EF4-FFF2-40B4-BE49-F238E27FC236}">
                <a16:creationId xmlns:a16="http://schemas.microsoft.com/office/drawing/2014/main" id="{C30BA88E-5813-4C2A-A3E4-8E1861C3B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59" y="5968622"/>
            <a:ext cx="1424866" cy="45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12E1F-E1C3-45D8-9F11-114A45DAF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1201400" cy="5562600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82856209-F8FB-4C0F-915F-B00E5CB24EC0}"/>
              </a:ext>
            </a:extLst>
          </p:cNvPr>
          <p:cNvSpPr/>
          <p:nvPr/>
        </p:nvSpPr>
        <p:spPr>
          <a:xfrm>
            <a:off x="3200400" y="1447800"/>
            <a:ext cx="2286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1" descr="C:\Users\esulimov\AppData\Local\Microsoft\Windows\Temporary Internet Files\Content.MSO\EC2FF34D.tmp">
            <a:extLst>
              <a:ext uri="{FF2B5EF4-FFF2-40B4-BE49-F238E27FC236}">
                <a16:creationId xmlns:a16="http://schemas.microsoft.com/office/drawing/2014/main" id="{59AFE19F-4198-4BB4-89B5-36FCA7E4B4C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5562600"/>
            <a:ext cx="1220561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92180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B737C-54F5-4082-977E-5D452AAA8D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92" y="5826828"/>
            <a:ext cx="2160414" cy="618722"/>
          </a:xfrm>
          <a:prstGeom prst="rect">
            <a:avLst/>
          </a:prstGeom>
        </p:spPr>
      </p:pic>
      <p:pic>
        <p:nvPicPr>
          <p:cNvPr id="4" name="Picture 2" descr="Erasmus logo">
            <a:extLst>
              <a:ext uri="{FF2B5EF4-FFF2-40B4-BE49-F238E27FC236}">
                <a16:creationId xmlns:a16="http://schemas.microsoft.com/office/drawing/2014/main" id="{780FE248-DF4E-406C-9F2B-4110D9693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59" y="5968622"/>
            <a:ext cx="1424866" cy="45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995A9A-8E15-4526-91AA-11A0C2EAD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6784"/>
            <a:ext cx="11277600" cy="5650044"/>
          </a:xfrm>
          <a:prstGeom prst="rect">
            <a:avLst/>
          </a:prstGeom>
        </p:spPr>
      </p:pic>
      <p:pic>
        <p:nvPicPr>
          <p:cNvPr id="5" name="Image 1" descr="C:\Users\esulimov\AppData\Local\Microsoft\Windows\Temporary Internet Files\Content.MSO\EC2FF34D.tmp">
            <a:extLst>
              <a:ext uri="{FF2B5EF4-FFF2-40B4-BE49-F238E27FC236}">
                <a16:creationId xmlns:a16="http://schemas.microsoft.com/office/drawing/2014/main" id="{B9EF9011-2245-426C-8801-B2A644007BE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5562600"/>
            <a:ext cx="1220561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05535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C:\Users\esulimov\AppData\Local\Microsoft\Windows\Temporary Internet Files\Content.MSO\EC2FF34D.tmp">
            <a:extLst>
              <a:ext uri="{FF2B5EF4-FFF2-40B4-BE49-F238E27FC236}">
                <a16:creationId xmlns:a16="http://schemas.microsoft.com/office/drawing/2014/main" id="{94FF4377-A144-4B41-A3F5-F340C7901F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5562600"/>
            <a:ext cx="1220561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0590A4-263A-4622-9C19-A02235C347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92" y="5826828"/>
            <a:ext cx="2160414" cy="618722"/>
          </a:xfrm>
          <a:prstGeom prst="rect">
            <a:avLst/>
          </a:prstGeom>
        </p:spPr>
      </p:pic>
      <p:pic>
        <p:nvPicPr>
          <p:cNvPr id="5" name="Picture 2" descr="Erasmus logo">
            <a:extLst>
              <a:ext uri="{FF2B5EF4-FFF2-40B4-BE49-F238E27FC236}">
                <a16:creationId xmlns:a16="http://schemas.microsoft.com/office/drawing/2014/main" id="{A4C590FA-E7E7-4228-9C61-42A47C280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59" y="5968622"/>
            <a:ext cx="1424866" cy="45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85BEA-68CC-42F8-A057-560A06269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1201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078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vrat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524000" y="4419601"/>
            <a:ext cx="914400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Cyrl-CS" altLang="en-US" sz="4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Универзитет у Београду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Cyrl-CS" altLang="en-US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Студентски трг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https://mobion.bg.ac.rs/contact</a:t>
            </a:r>
            <a:r>
              <a:rPr lang="sr-Cyrl-RS" altLang="en-US" sz="28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r-Cyrl-CS" altLang="en-US" sz="28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www.bg.ac.rs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en-US" sz="1000" i="1" u="sng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2590800"/>
            <a:ext cx="9144000" cy="12954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sr-Cyrl-CS" sz="4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Хвала на пажњи</a:t>
            </a:r>
            <a:r>
              <a:rPr lang="sr-Latn-RS" sz="4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 </a:t>
            </a:r>
            <a:r>
              <a:rPr lang="sr-Cyrl-RS" sz="4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Питања?</a:t>
            </a:r>
            <a:endParaRPr lang="en-US" sz="40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 descr="Erasmus logo">
            <a:extLst>
              <a:ext uri="{FF2B5EF4-FFF2-40B4-BE49-F238E27FC236}">
                <a16:creationId xmlns:a16="http://schemas.microsoft.com/office/drawing/2014/main" id="{A4F22BDE-C666-4B52-A84D-05657CD69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410201"/>
            <a:ext cx="1424866" cy="45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1" descr="C:\Users\esulimov\AppData\Local\Microsoft\Windows\Temporary Internet Files\Content.MSO\EC2FF34D.tmp">
            <a:extLst>
              <a:ext uri="{FF2B5EF4-FFF2-40B4-BE49-F238E27FC236}">
                <a16:creationId xmlns:a16="http://schemas.microsoft.com/office/drawing/2014/main" id="{91713C56-77D1-4068-8D23-7D730C6AFD4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5181600"/>
            <a:ext cx="1220561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2C06B2-EC84-400A-BD27-6E91AD263F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54" y="2929139"/>
            <a:ext cx="2160414" cy="6187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375E44-4BE4-4340-9535-62D9DC19D5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308196"/>
            <a:ext cx="3226349" cy="2292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Erasmus logo">
            <a:extLst>
              <a:ext uri="{FF2B5EF4-FFF2-40B4-BE49-F238E27FC236}">
                <a16:creationId xmlns:a16="http://schemas.microsoft.com/office/drawing/2014/main" id="{0D36829B-667C-4806-B818-CFFBE13B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59" y="5968622"/>
            <a:ext cx="1424866" cy="45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1" descr="C:\Users\esulimov\AppData\Local\Microsoft\Windows\Temporary Internet Files\Content.MSO\EC2FF34D.tmp">
            <a:extLst>
              <a:ext uri="{FF2B5EF4-FFF2-40B4-BE49-F238E27FC236}">
                <a16:creationId xmlns:a16="http://schemas.microsoft.com/office/drawing/2014/main" id="{FC4AC269-C717-4B37-BB19-75FE4BB8077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5562600"/>
            <a:ext cx="1220561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6184AD-A9CD-404E-910E-5BDB8D080021}"/>
              </a:ext>
            </a:extLst>
          </p:cNvPr>
          <p:cNvSpPr txBox="1"/>
          <p:nvPr/>
        </p:nvSpPr>
        <p:spPr>
          <a:xfrm>
            <a:off x="762000" y="533401"/>
            <a:ext cx="9525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/>
              <a:t>Erasmus+ Mobility Program </a:t>
            </a:r>
          </a:p>
          <a:p>
            <a:pPr algn="ctr"/>
            <a:endParaRPr lang="sr-Latn-RS" sz="2000" b="1" dirty="0"/>
          </a:p>
          <a:p>
            <a:r>
              <a:rPr lang="en-US" sz="2000" dirty="0"/>
              <a:t>Erasmus+ European Mobility is a program that enables student and staff mobility between higher education institutions (HEIs) of:</a:t>
            </a:r>
          </a:p>
          <a:p>
            <a:r>
              <a:rPr lang="en-US" sz="2000" b="1" dirty="0"/>
              <a:t>2</a:t>
            </a:r>
            <a:r>
              <a:rPr lang="sr-Latn-RS" sz="2000" b="1" dirty="0"/>
              <a:t>7</a:t>
            </a:r>
            <a:r>
              <a:rPr lang="en-US" sz="2000" b="1" dirty="0"/>
              <a:t> EU member countries</a:t>
            </a:r>
            <a:endParaRPr lang="en-US" sz="2000" dirty="0"/>
          </a:p>
          <a:p>
            <a:r>
              <a:rPr lang="en-US" sz="2000" dirty="0"/>
              <a:t>and the following third countries associated to the </a:t>
            </a:r>
            <a:r>
              <a:rPr lang="en-US" sz="2000" dirty="0" err="1"/>
              <a:t>programme</a:t>
            </a:r>
            <a:r>
              <a:rPr lang="en-US" sz="2000" dirty="0"/>
              <a:t>:</a:t>
            </a:r>
          </a:p>
          <a:p>
            <a:r>
              <a:rPr lang="en-US" sz="2000" b="1" dirty="0"/>
              <a:t>Norway, Iceland, Liechtenstein, Republic of North Macedonia, Republic of Turkey </a:t>
            </a:r>
            <a:r>
              <a:rPr lang="en-US" sz="2000" dirty="0"/>
              <a:t>and </a:t>
            </a:r>
            <a:r>
              <a:rPr lang="en-US" sz="2000" b="1" dirty="0"/>
              <a:t>Republic of Serbia</a:t>
            </a:r>
            <a:r>
              <a:rPr lang="en-US" sz="2000" dirty="0"/>
              <a:t>; </a:t>
            </a:r>
          </a:p>
          <a:p>
            <a:r>
              <a:rPr lang="en-US" sz="2000" dirty="0"/>
              <a:t>The EU Member States and the above mentioned third countries associated to the </a:t>
            </a:r>
            <a:r>
              <a:rPr lang="en-US" sz="2000" dirty="0" err="1"/>
              <a:t>programme</a:t>
            </a:r>
            <a:r>
              <a:rPr lang="en-US" sz="2000" dirty="0"/>
              <a:t> will be hereafter called “</a:t>
            </a:r>
            <a:r>
              <a:rPr lang="en-US" sz="2000" b="1" dirty="0"/>
              <a:t>EU Member States and third countries associated to the Program</a:t>
            </a:r>
            <a:r>
              <a:rPr lang="en-US" sz="2000" dirty="0"/>
              <a:t>”. </a:t>
            </a:r>
          </a:p>
          <a:p>
            <a:r>
              <a:rPr lang="en-US" sz="2000" dirty="0"/>
              <a:t>International cooperation between HEIs in these countries is established through bilateral inter-institutional agreements of cooperation.</a:t>
            </a:r>
          </a:p>
          <a:p>
            <a:r>
              <a:rPr lang="en-US" sz="1000" dirty="0"/>
              <a:t>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036C05-1216-4222-BE24-B2F3F51CEA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086878"/>
            <a:ext cx="2160414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78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375E44-4BE4-4340-9535-62D9DC19D5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308196"/>
            <a:ext cx="3226349" cy="2292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Erasmus logo">
            <a:extLst>
              <a:ext uri="{FF2B5EF4-FFF2-40B4-BE49-F238E27FC236}">
                <a16:creationId xmlns:a16="http://schemas.microsoft.com/office/drawing/2014/main" id="{0D36829B-667C-4806-B818-CFFBE13B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59" y="5968622"/>
            <a:ext cx="1424866" cy="45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1" descr="C:\Users\esulimov\AppData\Local\Microsoft\Windows\Temporary Internet Files\Content.MSO\EC2FF34D.tmp">
            <a:extLst>
              <a:ext uri="{FF2B5EF4-FFF2-40B4-BE49-F238E27FC236}">
                <a16:creationId xmlns:a16="http://schemas.microsoft.com/office/drawing/2014/main" id="{FC4AC269-C717-4B37-BB19-75FE4BB8077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5562600"/>
            <a:ext cx="1220561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6184AD-A9CD-404E-910E-5BDB8D080021}"/>
              </a:ext>
            </a:extLst>
          </p:cNvPr>
          <p:cNvSpPr txBox="1"/>
          <p:nvPr/>
        </p:nvSpPr>
        <p:spPr>
          <a:xfrm>
            <a:off x="762000" y="533401"/>
            <a:ext cx="9525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 </a:t>
            </a:r>
            <a:r>
              <a:rPr lang="sr-Latn-RS" sz="2000" b="1" dirty="0"/>
              <a:t>Potrebna dokumentacija </a:t>
            </a:r>
          </a:p>
          <a:p>
            <a:endParaRPr lang="sr-Latn-RS" sz="1000" b="1" dirty="0"/>
          </a:p>
          <a:p>
            <a:r>
              <a:rPr lang="en-US" sz="1400" b="1" dirty="0"/>
              <a:t>[01] Confirmation of enrollment</a:t>
            </a:r>
            <a:endParaRPr lang="sr-Latn-RS" sz="1400" b="1" dirty="0"/>
          </a:p>
          <a:p>
            <a:endParaRPr lang="en-US" sz="1400" dirty="0"/>
          </a:p>
          <a:p>
            <a:r>
              <a:rPr lang="en-US" sz="1400" b="1" dirty="0" err="1"/>
              <a:t>Potvrda</a:t>
            </a:r>
            <a:r>
              <a:rPr lang="en-US" sz="1400" b="1" dirty="0"/>
              <a:t> o </a:t>
            </a:r>
            <a:r>
              <a:rPr lang="en-US" sz="1400" b="1" dirty="0" err="1"/>
              <a:t>upisanoj</a:t>
            </a:r>
            <a:r>
              <a:rPr lang="en-US" sz="1400" b="1" dirty="0"/>
              <a:t> </a:t>
            </a:r>
            <a:r>
              <a:rPr lang="en-US" sz="1400" b="1" dirty="0" err="1"/>
              <a:t>godini</a:t>
            </a:r>
            <a:r>
              <a:rPr lang="en-US" sz="1400" dirty="0"/>
              <a:t> – </a:t>
            </a:r>
            <a:r>
              <a:rPr lang="en-US" sz="1400" dirty="0" err="1"/>
              <a:t>potvrda</a:t>
            </a:r>
            <a:r>
              <a:rPr lang="en-US" sz="1400" dirty="0"/>
              <a:t> </a:t>
            </a:r>
            <a:r>
              <a:rPr lang="en-US" sz="1400" dirty="0" err="1"/>
              <a:t>ste</a:t>
            </a:r>
            <a:r>
              <a:rPr lang="en-US" sz="1400" dirty="0"/>
              <a:t> </a:t>
            </a:r>
            <a:r>
              <a:rPr lang="en-US" sz="1400" dirty="0" err="1"/>
              <a:t>upisali</a:t>
            </a:r>
            <a:r>
              <a:rPr lang="en-US" sz="1400" dirty="0"/>
              <a:t> </a:t>
            </a:r>
            <a:r>
              <a:rPr lang="en-US" sz="1400" dirty="0" err="1"/>
              <a:t>tekuću</a:t>
            </a:r>
            <a:r>
              <a:rPr lang="en-US" sz="1400" dirty="0"/>
              <a:t> </a:t>
            </a:r>
            <a:r>
              <a:rPr lang="en-US" sz="1400" dirty="0" err="1"/>
              <a:t>školsku</a:t>
            </a:r>
            <a:r>
              <a:rPr lang="en-US" sz="1400" dirty="0"/>
              <a:t> </a:t>
            </a:r>
            <a:r>
              <a:rPr lang="en-US" sz="1400" dirty="0" err="1"/>
              <a:t>godinu</a:t>
            </a:r>
            <a:r>
              <a:rPr lang="en-US" sz="1400" dirty="0"/>
              <a:t> u </a:t>
            </a:r>
            <a:r>
              <a:rPr lang="en-US" sz="1400" dirty="0" err="1"/>
              <a:t>okviru</a:t>
            </a:r>
            <a:r>
              <a:rPr lang="en-US" sz="1400" dirty="0"/>
              <a:t> </a:t>
            </a:r>
            <a:r>
              <a:rPr lang="en-US" sz="1400" dirty="0" err="1"/>
              <a:t>studijskog</a:t>
            </a:r>
            <a:r>
              <a:rPr lang="en-US" sz="1400" dirty="0"/>
              <a:t> </a:t>
            </a:r>
            <a:r>
              <a:rPr lang="en-US" sz="1400" dirty="0" err="1"/>
              <a:t>programa</a:t>
            </a:r>
            <a:r>
              <a:rPr lang="en-US" sz="1400" dirty="0"/>
              <a:t> na </a:t>
            </a:r>
            <a:r>
              <a:rPr lang="en-US" sz="1400" dirty="0" err="1"/>
              <a:t>koji</a:t>
            </a:r>
            <a:r>
              <a:rPr lang="en-US" sz="1400" dirty="0"/>
              <a:t> </a:t>
            </a:r>
            <a:r>
              <a:rPr lang="en-US" sz="1400" dirty="0" err="1"/>
              <a:t>ste</a:t>
            </a:r>
            <a:r>
              <a:rPr lang="en-US" sz="1400" dirty="0"/>
              <a:t> </a:t>
            </a:r>
            <a:r>
              <a:rPr lang="en-US" sz="1400" dirty="0" err="1"/>
              <a:t>upisani</a:t>
            </a:r>
            <a:r>
              <a:rPr lang="en-US" sz="1400" dirty="0"/>
              <a:t>). </a:t>
            </a:r>
            <a:r>
              <a:rPr lang="en-US" sz="1400" dirty="0" err="1"/>
              <a:t>Dokument</a:t>
            </a:r>
            <a:r>
              <a:rPr lang="en-US" sz="1400" dirty="0"/>
              <a:t> ne mora </a:t>
            </a:r>
            <a:r>
              <a:rPr lang="en-US" sz="1400" dirty="0" err="1"/>
              <a:t>biti</a:t>
            </a:r>
            <a:r>
              <a:rPr lang="en-US" sz="1400" dirty="0"/>
              <a:t> </a:t>
            </a:r>
            <a:r>
              <a:rPr lang="en-US" sz="1400" dirty="0" err="1"/>
              <a:t>preveden</a:t>
            </a:r>
            <a:r>
              <a:rPr lang="en-US" sz="1400" dirty="0"/>
              <a:t> na </a:t>
            </a:r>
            <a:r>
              <a:rPr lang="en-US" sz="1400" dirty="0" err="1"/>
              <a:t>engleski</a:t>
            </a:r>
            <a:r>
              <a:rPr lang="en-US" sz="1400" dirty="0"/>
              <a:t> </a:t>
            </a:r>
            <a:r>
              <a:rPr lang="en-US" sz="1400" dirty="0" err="1"/>
              <a:t>jezik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r>
              <a:rPr lang="en-US" sz="1400" dirty="0"/>
              <a:t>* </a:t>
            </a:r>
            <a:r>
              <a:rPr lang="en-US" sz="1400" b="1" dirty="0"/>
              <a:t>[02] Copy of the first page of your student booklet</a:t>
            </a:r>
            <a:endParaRPr lang="sr-Latn-RS" sz="1400" b="1" dirty="0"/>
          </a:p>
          <a:p>
            <a:endParaRPr lang="en-US" sz="1400" dirty="0"/>
          </a:p>
          <a:p>
            <a:r>
              <a:rPr lang="en-US" sz="1400" b="1" dirty="0" err="1"/>
              <a:t>Skenirana</a:t>
            </a:r>
            <a:r>
              <a:rPr lang="en-US" sz="1400" b="1" dirty="0"/>
              <a:t> </a:t>
            </a:r>
            <a:r>
              <a:rPr lang="en-US" sz="1400" b="1" dirty="0" err="1"/>
              <a:t>prva</a:t>
            </a:r>
            <a:r>
              <a:rPr lang="en-US" sz="1400" b="1" dirty="0"/>
              <a:t> </a:t>
            </a:r>
            <a:r>
              <a:rPr lang="en-US" sz="1400" b="1" dirty="0" err="1"/>
              <a:t>strana</a:t>
            </a:r>
            <a:r>
              <a:rPr lang="en-US" sz="1400" b="1" dirty="0"/>
              <a:t> </a:t>
            </a:r>
            <a:r>
              <a:rPr lang="en-US" sz="1400" b="1" dirty="0" err="1"/>
              <a:t>indeksa</a:t>
            </a:r>
            <a:r>
              <a:rPr lang="en-US" sz="1400" b="1" dirty="0"/>
              <a:t> </a:t>
            </a:r>
            <a:r>
              <a:rPr lang="en-US" sz="1400" dirty="0"/>
              <a:t>na </a:t>
            </a:r>
            <a:r>
              <a:rPr lang="en-US" sz="1400" dirty="0" err="1"/>
              <a:t>kojoj</a:t>
            </a:r>
            <a:r>
              <a:rPr lang="en-US" sz="1400" dirty="0"/>
              <a:t> se </a:t>
            </a:r>
            <a:r>
              <a:rPr lang="en-US" sz="1400" dirty="0" err="1"/>
              <a:t>nalaze</a:t>
            </a:r>
            <a:r>
              <a:rPr lang="en-US" sz="1400" dirty="0"/>
              <a:t> </a:t>
            </a:r>
            <a:r>
              <a:rPr lang="en-US" sz="1400" dirty="0" err="1"/>
              <a:t>podaci</a:t>
            </a:r>
            <a:r>
              <a:rPr lang="en-US" sz="1400" dirty="0"/>
              <a:t> u </a:t>
            </a:r>
            <a:r>
              <a:rPr lang="en-US" sz="1400" dirty="0" err="1"/>
              <a:t>vezi</a:t>
            </a:r>
            <a:r>
              <a:rPr lang="en-US" sz="1400" dirty="0"/>
              <a:t> sa </a:t>
            </a:r>
            <a:r>
              <a:rPr lang="en-US" sz="1400" dirty="0" err="1"/>
              <a:t>nazivom</a:t>
            </a:r>
            <a:r>
              <a:rPr lang="en-US" sz="1400" dirty="0"/>
              <a:t> </a:t>
            </a:r>
            <a:r>
              <a:rPr lang="en-US" sz="1400" dirty="0" err="1"/>
              <a:t>studijskog</a:t>
            </a:r>
            <a:r>
              <a:rPr lang="en-US" sz="1400" dirty="0"/>
              <a:t> </a:t>
            </a:r>
            <a:r>
              <a:rPr lang="en-US" sz="1400" dirty="0" err="1"/>
              <a:t>programa</a:t>
            </a:r>
            <a:r>
              <a:rPr lang="en-US" sz="1400" dirty="0"/>
              <a:t> </a:t>
            </a:r>
            <a:r>
              <a:rPr lang="en-US" sz="1400" dirty="0" err="1"/>
              <a:t>koji</a:t>
            </a:r>
            <a:r>
              <a:rPr lang="en-US" sz="1400" dirty="0"/>
              <a:t> </a:t>
            </a:r>
            <a:r>
              <a:rPr lang="en-US" sz="1400" dirty="0" err="1"/>
              <a:t>ste</a:t>
            </a:r>
            <a:r>
              <a:rPr lang="en-US" sz="1400" dirty="0"/>
              <a:t> </a:t>
            </a:r>
            <a:r>
              <a:rPr lang="en-US" sz="1400" dirty="0" err="1"/>
              <a:t>upisali</a:t>
            </a:r>
            <a:r>
              <a:rPr lang="en-US" sz="1400" dirty="0"/>
              <a:t>, kao i </a:t>
            </a:r>
            <a:r>
              <a:rPr lang="en-US" sz="1400" dirty="0" err="1"/>
              <a:t>koje</a:t>
            </a:r>
            <a:r>
              <a:rPr lang="en-US" sz="1400" dirty="0"/>
              <a:t> </a:t>
            </a:r>
            <a:r>
              <a:rPr lang="en-US" sz="1400" dirty="0" err="1"/>
              <a:t>ste</a:t>
            </a:r>
            <a:r>
              <a:rPr lang="en-US" sz="1400" dirty="0"/>
              <a:t> </a:t>
            </a:r>
            <a:r>
              <a:rPr lang="en-US" sz="1400" dirty="0" err="1"/>
              <a:t>školske</a:t>
            </a:r>
            <a:r>
              <a:rPr lang="en-US" sz="1400" dirty="0"/>
              <a:t> </a:t>
            </a:r>
            <a:r>
              <a:rPr lang="en-US" sz="1400" dirty="0" err="1"/>
              <a:t>godine</a:t>
            </a:r>
            <a:r>
              <a:rPr lang="en-US" sz="1400" dirty="0"/>
              <a:t> </a:t>
            </a:r>
            <a:r>
              <a:rPr lang="en-US" sz="1400" dirty="0" err="1"/>
              <a:t>prvi</a:t>
            </a:r>
            <a:r>
              <a:rPr lang="en-US" sz="1400" dirty="0"/>
              <a:t> put </a:t>
            </a:r>
            <a:r>
              <a:rPr lang="en-US" sz="1400" dirty="0" err="1"/>
              <a:t>upisali</a:t>
            </a:r>
            <a:r>
              <a:rPr lang="en-US" sz="1400" dirty="0"/>
              <a:t> </a:t>
            </a:r>
            <a:r>
              <a:rPr lang="en-US" sz="1400" dirty="0" err="1"/>
              <a:t>prvu</a:t>
            </a:r>
            <a:r>
              <a:rPr lang="en-US" sz="1400" dirty="0"/>
              <a:t> </a:t>
            </a:r>
            <a:r>
              <a:rPr lang="en-US" sz="1400" dirty="0" err="1"/>
              <a:t>godinu</a:t>
            </a:r>
            <a:r>
              <a:rPr lang="en-US" sz="1400" dirty="0"/>
              <a:t> </a:t>
            </a:r>
            <a:r>
              <a:rPr lang="en-US" sz="1400" dirty="0" err="1"/>
              <a:t>studija</a:t>
            </a:r>
            <a:r>
              <a:rPr lang="en-US" sz="1400" dirty="0"/>
              <a:t>. </a:t>
            </a:r>
            <a:r>
              <a:rPr lang="en-US" sz="1400" dirty="0" err="1"/>
              <a:t>Dokument</a:t>
            </a:r>
            <a:r>
              <a:rPr lang="en-US" sz="1400" dirty="0"/>
              <a:t> ne mora </a:t>
            </a:r>
            <a:r>
              <a:rPr lang="en-US" sz="1400" dirty="0" err="1"/>
              <a:t>biti</a:t>
            </a:r>
            <a:r>
              <a:rPr lang="en-US" sz="1400" dirty="0"/>
              <a:t> </a:t>
            </a:r>
            <a:r>
              <a:rPr lang="en-US" sz="1400" dirty="0" err="1"/>
              <a:t>preveden</a:t>
            </a:r>
            <a:r>
              <a:rPr lang="en-US" sz="1400" dirty="0"/>
              <a:t> na </a:t>
            </a:r>
            <a:r>
              <a:rPr lang="en-US" sz="1400" dirty="0" err="1"/>
              <a:t>engleski</a:t>
            </a:r>
            <a:r>
              <a:rPr lang="en-US" sz="1400" dirty="0"/>
              <a:t> </a:t>
            </a:r>
            <a:r>
              <a:rPr lang="en-US" sz="1400" dirty="0" err="1"/>
              <a:t>jezik</a:t>
            </a:r>
            <a:r>
              <a:rPr lang="en-US" sz="1400" dirty="0"/>
              <a:t>. </a:t>
            </a:r>
            <a:endParaRPr lang="sr-Latn-RS" sz="1400" dirty="0"/>
          </a:p>
          <a:p>
            <a:endParaRPr lang="en-US" sz="1400" dirty="0"/>
          </a:p>
          <a:p>
            <a:r>
              <a:rPr lang="en-US" sz="1400" b="1" dirty="0"/>
              <a:t>* [03] Transcript of Records</a:t>
            </a:r>
            <a:endParaRPr lang="sr-Latn-RS" sz="1400" b="1" dirty="0"/>
          </a:p>
          <a:p>
            <a:endParaRPr lang="en-US" sz="1400" dirty="0"/>
          </a:p>
          <a:p>
            <a:r>
              <a:rPr lang="en-US" sz="1400" b="1" dirty="0" err="1"/>
              <a:t>Prepis</a:t>
            </a:r>
            <a:r>
              <a:rPr lang="en-US" sz="1400" b="1" dirty="0"/>
              <a:t> </a:t>
            </a:r>
            <a:r>
              <a:rPr lang="en-US" sz="1400" b="1" dirty="0" err="1"/>
              <a:t>ocena</a:t>
            </a:r>
            <a:r>
              <a:rPr lang="en-US" sz="1400" dirty="0"/>
              <a:t> – </a:t>
            </a:r>
            <a:r>
              <a:rPr lang="en-US" sz="1400" dirty="0" err="1"/>
              <a:t>izdat</a:t>
            </a:r>
            <a:r>
              <a:rPr lang="en-US" sz="1400" dirty="0"/>
              <a:t> od </a:t>
            </a:r>
            <a:r>
              <a:rPr lang="en-US" sz="1400" dirty="0" err="1"/>
              <a:t>strane</a:t>
            </a:r>
            <a:r>
              <a:rPr lang="en-US" sz="1400" dirty="0"/>
              <a:t> </a:t>
            </a:r>
            <a:r>
              <a:rPr lang="en-US" sz="1400" dirty="0" err="1"/>
              <a:t>matičnog</a:t>
            </a:r>
            <a:r>
              <a:rPr lang="en-US" sz="1400" dirty="0"/>
              <a:t> Fakulteta na </a:t>
            </a:r>
            <a:r>
              <a:rPr lang="en-US" sz="1400" dirty="0" err="1"/>
              <a:t>engleskom</a:t>
            </a:r>
            <a:r>
              <a:rPr lang="en-US" sz="1400" dirty="0"/>
              <a:t> </a:t>
            </a:r>
            <a:r>
              <a:rPr lang="en-US" sz="1400" dirty="0" err="1"/>
              <a:t>jeziku</a:t>
            </a:r>
            <a:r>
              <a:rPr lang="en-US" sz="1400" dirty="0"/>
              <a:t>, </a:t>
            </a:r>
            <a:r>
              <a:rPr lang="en-US" sz="1400" dirty="0" err="1"/>
              <a:t>ili</a:t>
            </a:r>
            <a:r>
              <a:rPr lang="en-US" sz="1400" dirty="0"/>
              <a:t> </a:t>
            </a:r>
            <a:r>
              <a:rPr lang="en-US" sz="1400" dirty="0" err="1"/>
              <a:t>preveden</a:t>
            </a:r>
            <a:r>
              <a:rPr lang="en-US" sz="1400" dirty="0"/>
              <a:t> i </a:t>
            </a:r>
            <a:r>
              <a:rPr lang="en-US" sz="1400" dirty="0" err="1"/>
              <a:t>overen</a:t>
            </a:r>
            <a:r>
              <a:rPr lang="en-US" sz="1400" dirty="0"/>
              <a:t> od </a:t>
            </a:r>
          </a:p>
          <a:p>
            <a:r>
              <a:rPr lang="en-US" sz="1400" dirty="0" err="1"/>
              <a:t>strane</a:t>
            </a:r>
            <a:r>
              <a:rPr lang="en-US" sz="1400" dirty="0"/>
              <a:t> </a:t>
            </a:r>
            <a:r>
              <a:rPr lang="en-US" sz="1400" dirty="0" err="1"/>
              <a:t>sudskog</a:t>
            </a:r>
            <a:r>
              <a:rPr lang="en-US" sz="1400" dirty="0"/>
              <a:t> </a:t>
            </a:r>
            <a:r>
              <a:rPr lang="en-US" sz="1400" dirty="0" err="1"/>
              <a:t>tumača</a:t>
            </a:r>
            <a:r>
              <a:rPr lang="en-US" sz="1400" dirty="0"/>
              <a:t> za </a:t>
            </a:r>
            <a:r>
              <a:rPr lang="en-US" sz="1400" dirty="0" err="1"/>
              <a:t>engleski</a:t>
            </a:r>
            <a:r>
              <a:rPr lang="en-US" sz="1400" dirty="0"/>
              <a:t> </a:t>
            </a:r>
            <a:r>
              <a:rPr lang="en-US" sz="1400" dirty="0" err="1"/>
              <a:t>jezik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r>
              <a:rPr lang="en-US" sz="1400" b="1" dirty="0"/>
              <a:t>  [04] Diploma and diploma supplement of previously obtained degrees</a:t>
            </a:r>
            <a:endParaRPr lang="sr-Latn-RS" sz="1400" b="1" dirty="0"/>
          </a:p>
          <a:p>
            <a:endParaRPr lang="en-US" sz="1400" dirty="0"/>
          </a:p>
          <a:p>
            <a:r>
              <a:rPr lang="en-US" sz="1400" b="1" dirty="0"/>
              <a:t>Diploma/e i </a:t>
            </a:r>
            <a:r>
              <a:rPr lang="en-US" sz="1400" b="1" dirty="0" err="1"/>
              <a:t>dodatak</a:t>
            </a:r>
            <a:r>
              <a:rPr lang="en-US" sz="1400" b="1" dirty="0"/>
              <a:t>/ci </a:t>
            </a:r>
            <a:r>
              <a:rPr lang="en-US" sz="1400" b="1" dirty="0" err="1"/>
              <a:t>diplome</a:t>
            </a:r>
            <a:r>
              <a:rPr lang="en-US" sz="1400" b="1" dirty="0"/>
              <a:t>/a </a:t>
            </a:r>
            <a:r>
              <a:rPr lang="en-US" sz="1400" b="1" dirty="0" err="1"/>
              <a:t>koje</a:t>
            </a:r>
            <a:r>
              <a:rPr lang="en-US" sz="1400" b="1" dirty="0"/>
              <a:t> </a:t>
            </a:r>
            <a:r>
              <a:rPr lang="en-US" sz="1400" b="1" dirty="0" err="1"/>
              <a:t>ste</a:t>
            </a:r>
            <a:r>
              <a:rPr lang="en-US" sz="1400" b="1" dirty="0"/>
              <a:t> </a:t>
            </a:r>
            <a:r>
              <a:rPr lang="en-US" sz="1400" b="1" dirty="0" err="1"/>
              <a:t>stekli</a:t>
            </a:r>
            <a:r>
              <a:rPr lang="en-US" sz="1400" b="1" dirty="0"/>
              <a:t> na </a:t>
            </a:r>
            <a:r>
              <a:rPr lang="en-US" sz="1400" b="1" dirty="0" err="1"/>
              <a:t>prethodnim</a:t>
            </a:r>
            <a:r>
              <a:rPr lang="en-US" sz="1400" b="1" dirty="0"/>
              <a:t> </a:t>
            </a:r>
            <a:r>
              <a:rPr lang="en-US" sz="1400" b="1" dirty="0" err="1"/>
              <a:t>nivoima</a:t>
            </a:r>
            <a:r>
              <a:rPr lang="en-US" sz="1400" b="1" dirty="0"/>
              <a:t> </a:t>
            </a:r>
            <a:r>
              <a:rPr lang="en-US" sz="1400" b="1" dirty="0" err="1"/>
              <a:t>studija</a:t>
            </a:r>
            <a:r>
              <a:rPr lang="en-US" sz="1400" b="1" dirty="0"/>
              <a:t>. </a:t>
            </a:r>
            <a:endParaRPr lang="en-US" sz="1400" dirty="0"/>
          </a:p>
          <a:p>
            <a:r>
              <a:rPr lang="en-US" sz="1400" dirty="0" err="1"/>
              <a:t>Ukoliko</a:t>
            </a:r>
            <a:r>
              <a:rPr lang="en-US" sz="1400" dirty="0"/>
              <a:t> </a:t>
            </a:r>
            <a:r>
              <a:rPr lang="en-US" sz="1400" dirty="0" err="1"/>
              <a:t>smatrate</a:t>
            </a:r>
            <a:r>
              <a:rPr lang="en-US" sz="1400" dirty="0"/>
              <a:t> da </a:t>
            </a:r>
            <a:r>
              <a:rPr lang="en-US" sz="1400" dirty="0" err="1"/>
              <a:t>su</a:t>
            </a:r>
            <a:r>
              <a:rPr lang="en-US" sz="1400" dirty="0"/>
              <a:t> ova </a:t>
            </a:r>
            <a:r>
              <a:rPr lang="en-US" sz="1400" dirty="0" err="1"/>
              <a:t>dokumenta</a:t>
            </a:r>
            <a:r>
              <a:rPr lang="en-US" sz="1400" dirty="0"/>
              <a:t> </a:t>
            </a:r>
            <a:r>
              <a:rPr lang="en-US" sz="1400" dirty="0" err="1"/>
              <a:t>relevantna</a:t>
            </a:r>
            <a:r>
              <a:rPr lang="en-US" sz="1400" dirty="0"/>
              <a:t> za </a:t>
            </a:r>
            <a:r>
              <a:rPr lang="en-US" sz="1400" dirty="0" err="1"/>
              <a:t>Vašu</a:t>
            </a:r>
            <a:r>
              <a:rPr lang="en-US" sz="1400" dirty="0"/>
              <a:t> </a:t>
            </a:r>
            <a:r>
              <a:rPr lang="en-US" sz="1400" dirty="0" err="1"/>
              <a:t>prijavu</a:t>
            </a:r>
            <a:r>
              <a:rPr lang="en-US" sz="1400" dirty="0"/>
              <a:t> i </a:t>
            </a:r>
            <a:r>
              <a:rPr lang="en-US" sz="1400" dirty="0" err="1"/>
              <a:t>eventualnu</a:t>
            </a:r>
            <a:r>
              <a:rPr lang="en-US" sz="1400" dirty="0"/>
              <a:t> </a:t>
            </a:r>
            <a:r>
              <a:rPr lang="en-US" sz="1400" dirty="0" err="1"/>
              <a:t>selekciju</a:t>
            </a:r>
            <a:r>
              <a:rPr lang="en-US" sz="1400" dirty="0"/>
              <a:t> </a:t>
            </a:r>
          </a:p>
          <a:p>
            <a:r>
              <a:rPr lang="en-US" sz="1400" dirty="0"/>
              <a:t>i da </a:t>
            </a:r>
            <a:r>
              <a:rPr lang="en-US" sz="1400" dirty="0" err="1"/>
              <a:t>daju</a:t>
            </a:r>
            <a:r>
              <a:rPr lang="en-US" sz="1400" dirty="0"/>
              <a:t> </a:t>
            </a:r>
            <a:r>
              <a:rPr lang="en-US" sz="1400" dirty="0" err="1"/>
              <a:t>dodatno</a:t>
            </a:r>
            <a:r>
              <a:rPr lang="en-US" sz="1400" dirty="0"/>
              <a:t> </a:t>
            </a:r>
            <a:r>
              <a:rPr lang="en-US" sz="1400" dirty="0" err="1"/>
              <a:t>objašnjenje</a:t>
            </a:r>
            <a:r>
              <a:rPr lang="en-US" sz="1400" dirty="0"/>
              <a:t> za </a:t>
            </a:r>
            <a:r>
              <a:rPr lang="en-US" sz="1400" dirty="0" err="1"/>
              <a:t>odabir</a:t>
            </a:r>
            <a:r>
              <a:rPr lang="en-US" sz="1400" dirty="0"/>
              <a:t> </a:t>
            </a:r>
            <a:r>
              <a:rPr lang="en-US" sz="1400" dirty="0" err="1"/>
              <a:t>predmeta</a:t>
            </a:r>
            <a:r>
              <a:rPr lang="en-US" sz="1400" dirty="0"/>
              <a:t> u </a:t>
            </a:r>
            <a:r>
              <a:rPr lang="en-US" sz="1400" dirty="0" err="1"/>
              <a:t>okviru</a:t>
            </a:r>
            <a:r>
              <a:rPr lang="en-US" sz="1400" dirty="0"/>
              <a:t> </a:t>
            </a:r>
            <a:r>
              <a:rPr lang="en-US" sz="1400" dirty="0" err="1"/>
              <a:t>Vašeg</a:t>
            </a:r>
            <a:r>
              <a:rPr lang="en-US" sz="1400" dirty="0"/>
              <a:t> </a:t>
            </a:r>
            <a:r>
              <a:rPr lang="en-US" sz="1400" dirty="0" err="1"/>
              <a:t>Ugovora</a:t>
            </a:r>
            <a:r>
              <a:rPr lang="en-US" sz="1400" dirty="0"/>
              <a:t> o </a:t>
            </a:r>
            <a:r>
              <a:rPr lang="en-US" sz="1400" dirty="0" err="1"/>
              <a:t>učenju</a:t>
            </a:r>
            <a:r>
              <a:rPr lang="en-US" sz="1400" dirty="0"/>
              <a:t>, </a:t>
            </a:r>
          </a:p>
          <a:p>
            <a:r>
              <a:rPr lang="en-US" sz="1400" dirty="0" err="1"/>
              <a:t>možete</a:t>
            </a:r>
            <a:r>
              <a:rPr lang="en-US" sz="1400" dirty="0"/>
              <a:t> </a:t>
            </a:r>
            <a:r>
              <a:rPr lang="en-US" sz="1400" dirty="0" err="1"/>
              <a:t>ih</a:t>
            </a:r>
            <a:r>
              <a:rPr lang="en-US" sz="1400" dirty="0"/>
              <a:t> </a:t>
            </a:r>
            <a:r>
              <a:rPr lang="en-US" sz="1400" dirty="0" err="1"/>
              <a:t>priložiti</a:t>
            </a:r>
            <a:r>
              <a:rPr lang="en-US" sz="1400" dirty="0"/>
              <a:t>. </a:t>
            </a:r>
            <a:r>
              <a:rPr lang="en-US" sz="1400" dirty="0" err="1"/>
              <a:t>Dokumenta</a:t>
            </a:r>
            <a:r>
              <a:rPr lang="en-US" sz="1400" dirty="0"/>
              <a:t> ne </a:t>
            </a:r>
            <a:r>
              <a:rPr lang="en-US" sz="1400" dirty="0" err="1"/>
              <a:t>moraju</a:t>
            </a:r>
            <a:r>
              <a:rPr lang="en-US" sz="1400" dirty="0"/>
              <a:t> </a:t>
            </a:r>
            <a:r>
              <a:rPr lang="en-US" sz="1400" dirty="0" err="1"/>
              <a:t>biti</a:t>
            </a:r>
            <a:r>
              <a:rPr lang="en-US" sz="1400" dirty="0"/>
              <a:t> </a:t>
            </a:r>
            <a:r>
              <a:rPr lang="en-US" sz="1400" dirty="0" err="1"/>
              <a:t>prevedena</a:t>
            </a:r>
            <a:r>
              <a:rPr lang="en-US" sz="1400" dirty="0"/>
              <a:t> na </a:t>
            </a:r>
            <a:r>
              <a:rPr lang="en-US" sz="1400" dirty="0" err="1"/>
              <a:t>engleski</a:t>
            </a:r>
            <a:r>
              <a:rPr lang="en-US" sz="1400" dirty="0"/>
              <a:t> </a:t>
            </a:r>
            <a:r>
              <a:rPr lang="en-US" sz="1400" dirty="0" err="1"/>
              <a:t>jezik</a:t>
            </a:r>
            <a:r>
              <a:rPr lang="en-US" sz="1400" dirty="0"/>
              <a:t>.</a:t>
            </a:r>
          </a:p>
          <a:p>
            <a:r>
              <a:rPr lang="en-US" sz="1000" dirty="0"/>
              <a:t>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036C05-1216-4222-BE24-B2F3F51CEA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086878"/>
            <a:ext cx="2160414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26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rasmus logo">
            <a:extLst>
              <a:ext uri="{FF2B5EF4-FFF2-40B4-BE49-F238E27FC236}">
                <a16:creationId xmlns:a16="http://schemas.microsoft.com/office/drawing/2014/main" id="{0D36829B-667C-4806-B818-CFFBE13B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59" y="5968622"/>
            <a:ext cx="1424866" cy="45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1" descr="C:\Users\esulimov\AppData\Local\Microsoft\Windows\Temporary Internet Files\Content.MSO\EC2FF34D.tmp">
            <a:extLst>
              <a:ext uri="{FF2B5EF4-FFF2-40B4-BE49-F238E27FC236}">
                <a16:creationId xmlns:a16="http://schemas.microsoft.com/office/drawing/2014/main" id="{FC4AC269-C717-4B37-BB19-75FE4BB8077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5562600"/>
            <a:ext cx="1220561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6184AD-A9CD-404E-910E-5BDB8D080021}"/>
              </a:ext>
            </a:extLst>
          </p:cNvPr>
          <p:cNvSpPr txBox="1"/>
          <p:nvPr/>
        </p:nvSpPr>
        <p:spPr>
          <a:xfrm>
            <a:off x="762000" y="533400"/>
            <a:ext cx="9525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 </a:t>
            </a:r>
            <a:r>
              <a:rPr lang="sr-Latn-RS" sz="2000" b="1" dirty="0"/>
              <a:t>Potrebna dokumentacija </a:t>
            </a:r>
          </a:p>
          <a:p>
            <a:endParaRPr lang="en-US" sz="1000" dirty="0"/>
          </a:p>
          <a:p>
            <a:r>
              <a:rPr lang="en-US" sz="1400" b="1" dirty="0"/>
              <a:t>* [05] Proof of language skills of relevant language at the host institution</a:t>
            </a:r>
            <a:endParaRPr lang="sr-Latn-RS" sz="1400" b="1" dirty="0"/>
          </a:p>
          <a:p>
            <a:endParaRPr lang="en-US" sz="1400" dirty="0"/>
          </a:p>
          <a:p>
            <a:r>
              <a:rPr lang="en-US" sz="1400" b="1" dirty="0" err="1"/>
              <a:t>Dokaz</a:t>
            </a:r>
            <a:r>
              <a:rPr lang="en-US" sz="1400" b="1" dirty="0"/>
              <a:t> o </a:t>
            </a:r>
            <a:r>
              <a:rPr lang="en-US" sz="1400" b="1" dirty="0" err="1"/>
              <a:t>stečenom</a:t>
            </a:r>
            <a:r>
              <a:rPr lang="en-US" sz="1400" b="1" dirty="0"/>
              <a:t> </a:t>
            </a:r>
            <a:r>
              <a:rPr lang="en-US" sz="1400" b="1" dirty="0" err="1"/>
              <a:t>nivou</a:t>
            </a:r>
            <a:r>
              <a:rPr lang="en-US" sz="1400" b="1" dirty="0"/>
              <a:t> </a:t>
            </a:r>
            <a:r>
              <a:rPr lang="en-US" sz="1400" b="1" dirty="0" err="1"/>
              <a:t>znanja</a:t>
            </a:r>
            <a:r>
              <a:rPr lang="en-US" sz="1400" b="1" dirty="0"/>
              <a:t> </a:t>
            </a:r>
            <a:r>
              <a:rPr lang="en-US" sz="1400" b="1" dirty="0" err="1"/>
              <a:t>stranog</a:t>
            </a:r>
            <a:r>
              <a:rPr lang="en-US" sz="1400" b="1" dirty="0"/>
              <a:t> </a:t>
            </a:r>
            <a:r>
              <a:rPr lang="en-US" sz="1400" b="1" dirty="0" err="1"/>
              <a:t>jezika</a:t>
            </a:r>
            <a:r>
              <a:rPr lang="en-US" sz="1400" b="1" dirty="0"/>
              <a:t> </a:t>
            </a:r>
            <a:r>
              <a:rPr lang="en-US" sz="1400" b="1" dirty="0" err="1"/>
              <a:t>koji</a:t>
            </a:r>
            <a:r>
              <a:rPr lang="en-US" sz="1400" b="1" dirty="0"/>
              <a:t> je </a:t>
            </a:r>
            <a:r>
              <a:rPr lang="en-US" sz="1400" b="1" dirty="0" err="1"/>
              <a:t>strana</a:t>
            </a:r>
            <a:r>
              <a:rPr lang="en-US" sz="1400" b="1" dirty="0"/>
              <a:t> VŠI </a:t>
            </a:r>
            <a:r>
              <a:rPr lang="en-US" sz="1400" b="1" dirty="0" err="1"/>
              <a:t>postavila</a:t>
            </a:r>
            <a:r>
              <a:rPr lang="en-US" sz="1400" b="1" dirty="0"/>
              <a:t> kao </a:t>
            </a:r>
            <a:r>
              <a:rPr lang="en-US" sz="1400" b="1" dirty="0" err="1"/>
              <a:t>uslov</a:t>
            </a:r>
            <a:r>
              <a:rPr lang="en-US" sz="1400" b="1" dirty="0"/>
              <a:t>. </a:t>
            </a:r>
            <a:endParaRPr lang="en-US" sz="1400" dirty="0"/>
          </a:p>
          <a:p>
            <a:r>
              <a:rPr lang="sr-Latn-RS" sz="1400" dirty="0"/>
              <a:t>Obavezno proveriti šta se tačno traži </a:t>
            </a:r>
          </a:p>
          <a:p>
            <a:endParaRPr lang="en-US" sz="1400" dirty="0"/>
          </a:p>
          <a:p>
            <a:r>
              <a:rPr lang="en-US" sz="1400" b="1" dirty="0"/>
              <a:t>* [06] CV / Resume</a:t>
            </a:r>
            <a:endParaRPr lang="sr-Latn-RS" sz="1400" b="1" dirty="0"/>
          </a:p>
          <a:p>
            <a:endParaRPr lang="en-US" sz="1400" dirty="0"/>
          </a:p>
          <a:p>
            <a:r>
              <a:rPr lang="en-US" sz="1400" b="1" dirty="0" err="1"/>
              <a:t>Relevantna</a:t>
            </a:r>
            <a:r>
              <a:rPr lang="en-US" sz="1400" b="1" dirty="0"/>
              <a:t> </a:t>
            </a:r>
            <a:r>
              <a:rPr lang="en-US" sz="1400" b="1" dirty="0" err="1"/>
              <a:t>biografija</a:t>
            </a:r>
            <a:r>
              <a:rPr lang="en-US" sz="1400" b="1" dirty="0"/>
              <a:t> </a:t>
            </a:r>
            <a:r>
              <a:rPr lang="en-US" sz="1400" dirty="0"/>
              <a:t>na </a:t>
            </a:r>
            <a:r>
              <a:rPr lang="en-US" sz="1400" dirty="0" err="1"/>
              <a:t>engleskom</a:t>
            </a:r>
            <a:r>
              <a:rPr lang="en-US" sz="1400" dirty="0"/>
              <a:t> </a:t>
            </a:r>
            <a:r>
              <a:rPr lang="en-US" sz="1400" dirty="0" err="1"/>
              <a:t>jeziku</a:t>
            </a:r>
            <a:r>
              <a:rPr lang="en-US" sz="1400" dirty="0"/>
              <a:t>, </a:t>
            </a:r>
            <a:r>
              <a:rPr lang="en-US" sz="1400" dirty="0" err="1"/>
              <a:t>ili</a:t>
            </a:r>
            <a:r>
              <a:rPr lang="en-US" sz="1400" dirty="0"/>
              <a:t> </a:t>
            </a:r>
            <a:r>
              <a:rPr lang="en-US" sz="1400" dirty="0" err="1"/>
              <a:t>zvaničnom</a:t>
            </a:r>
            <a:r>
              <a:rPr lang="en-US" sz="1400" dirty="0"/>
              <a:t> </a:t>
            </a:r>
            <a:r>
              <a:rPr lang="en-US" sz="1400" dirty="0" err="1"/>
              <a:t>jeziku</a:t>
            </a:r>
            <a:r>
              <a:rPr lang="en-US" sz="1400" dirty="0"/>
              <a:t> </a:t>
            </a:r>
            <a:r>
              <a:rPr lang="en-US" sz="1400" dirty="0" err="1"/>
              <a:t>strane</a:t>
            </a:r>
            <a:r>
              <a:rPr lang="en-US" sz="1400" dirty="0"/>
              <a:t> VŠI </a:t>
            </a:r>
            <a:r>
              <a:rPr lang="en-US" sz="1400" dirty="0" err="1"/>
              <a:t>domaćina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r>
              <a:rPr lang="en-US" sz="1400" b="1" dirty="0"/>
              <a:t>[07] Motivational Letter</a:t>
            </a:r>
            <a:endParaRPr lang="sr-Latn-RS" sz="1400" b="1" dirty="0"/>
          </a:p>
          <a:p>
            <a:endParaRPr lang="en-US" sz="1400" dirty="0"/>
          </a:p>
          <a:p>
            <a:r>
              <a:rPr lang="en-US" sz="1400" b="1" dirty="0" err="1"/>
              <a:t>Motivaciono</a:t>
            </a:r>
            <a:r>
              <a:rPr lang="en-US" sz="1400" b="1" dirty="0"/>
              <a:t> </a:t>
            </a:r>
            <a:r>
              <a:rPr lang="en-US" sz="1400" b="1" dirty="0" err="1"/>
              <a:t>pismo</a:t>
            </a:r>
            <a:r>
              <a:rPr lang="en-US" sz="1400" dirty="0"/>
              <a:t> na </a:t>
            </a:r>
            <a:r>
              <a:rPr lang="en-US" sz="1400" dirty="0" err="1"/>
              <a:t>englesom</a:t>
            </a:r>
            <a:r>
              <a:rPr lang="en-US" sz="1400" dirty="0"/>
              <a:t> </a:t>
            </a:r>
            <a:r>
              <a:rPr lang="en-US" sz="1400" dirty="0" err="1"/>
              <a:t>jeziku</a:t>
            </a:r>
            <a:r>
              <a:rPr lang="en-US" sz="1400" dirty="0"/>
              <a:t> </a:t>
            </a:r>
            <a:r>
              <a:rPr lang="en-US" sz="1400" dirty="0" err="1"/>
              <a:t>ili</a:t>
            </a:r>
            <a:r>
              <a:rPr lang="en-US" sz="1400" dirty="0"/>
              <a:t> </a:t>
            </a:r>
            <a:r>
              <a:rPr lang="en-US" sz="1400" dirty="0" err="1"/>
              <a:t>zvaničnom</a:t>
            </a:r>
            <a:r>
              <a:rPr lang="en-US" sz="1400" dirty="0"/>
              <a:t> </a:t>
            </a:r>
            <a:r>
              <a:rPr lang="en-US" sz="1400" dirty="0" err="1"/>
              <a:t>jeziku</a:t>
            </a:r>
            <a:r>
              <a:rPr lang="en-US" sz="1400" dirty="0"/>
              <a:t> </a:t>
            </a:r>
            <a:r>
              <a:rPr lang="en-US" sz="1400" dirty="0" err="1"/>
              <a:t>strane</a:t>
            </a:r>
            <a:r>
              <a:rPr lang="en-US" sz="1400" dirty="0"/>
              <a:t> VŠI </a:t>
            </a:r>
            <a:r>
              <a:rPr lang="en-US" sz="1400" dirty="0" err="1"/>
              <a:t>domaćina</a:t>
            </a:r>
            <a:r>
              <a:rPr lang="en-US" sz="1400" dirty="0"/>
              <a:t>. </a:t>
            </a:r>
            <a:endParaRPr lang="sr-Latn-RS" sz="1400" dirty="0"/>
          </a:p>
          <a:p>
            <a:endParaRPr lang="en-US" sz="1400" dirty="0"/>
          </a:p>
          <a:p>
            <a:r>
              <a:rPr lang="en-US" sz="1400" dirty="0"/>
              <a:t> </a:t>
            </a:r>
            <a:r>
              <a:rPr lang="en-US" sz="1400" b="1" dirty="0"/>
              <a:t>[08] Erasmus+ Learning Agreement</a:t>
            </a:r>
            <a:endParaRPr lang="sr-Latn-RS" sz="1400" b="1" dirty="0"/>
          </a:p>
          <a:p>
            <a:endParaRPr lang="en-US" sz="1400" b="1" dirty="0"/>
          </a:p>
          <a:p>
            <a:r>
              <a:rPr lang="en-US" sz="140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Ugovor</a:t>
            </a:r>
            <a:r>
              <a:rPr lang="en-US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 </a:t>
            </a:r>
            <a:r>
              <a:rPr lang="en-US" sz="140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učenju</a:t>
            </a:r>
            <a:r>
              <a:rPr lang="en-US" sz="1400" dirty="0"/>
              <a:t> - Pre </a:t>
            </a:r>
            <a:r>
              <a:rPr lang="en-US" sz="1400" dirty="0" err="1"/>
              <a:t>nego</a:t>
            </a:r>
            <a:r>
              <a:rPr lang="en-US" sz="1400" dirty="0"/>
              <a:t> </a:t>
            </a:r>
            <a:r>
              <a:rPr lang="en-US" sz="1400" dirty="0" err="1"/>
              <a:t>što</a:t>
            </a:r>
            <a:r>
              <a:rPr lang="en-US" sz="1400" dirty="0"/>
              <a:t> </a:t>
            </a:r>
            <a:r>
              <a:rPr lang="en-US" sz="1400" dirty="0" err="1"/>
              <a:t>počnete</a:t>
            </a:r>
            <a:r>
              <a:rPr lang="en-US" sz="1400" dirty="0"/>
              <a:t> da </a:t>
            </a:r>
            <a:r>
              <a:rPr lang="en-US" sz="1400" dirty="0" err="1"/>
              <a:t>pohađate</a:t>
            </a:r>
            <a:r>
              <a:rPr lang="en-US" sz="1400" dirty="0"/>
              <a:t> nastavu </a:t>
            </a:r>
            <a:r>
              <a:rPr lang="en-US" sz="1400" dirty="0" err="1"/>
              <a:t>iz</a:t>
            </a:r>
            <a:r>
              <a:rPr lang="en-US" sz="1400" dirty="0"/>
              <a:t> </a:t>
            </a:r>
            <a:r>
              <a:rPr lang="en-US" sz="1400" dirty="0" err="1"/>
              <a:t>izabranih</a:t>
            </a:r>
            <a:r>
              <a:rPr lang="en-US" sz="1400" dirty="0"/>
              <a:t> </a:t>
            </a:r>
            <a:r>
              <a:rPr lang="en-US" sz="1400" dirty="0" err="1"/>
              <a:t>predmeta</a:t>
            </a:r>
            <a:r>
              <a:rPr lang="en-US" sz="1400" dirty="0"/>
              <a:t> na </a:t>
            </a:r>
            <a:r>
              <a:rPr lang="en-US" sz="1400" dirty="0" err="1"/>
              <a:t>stranoj</a:t>
            </a:r>
            <a:r>
              <a:rPr lang="en-US" sz="1400" dirty="0"/>
              <a:t> VŠI </a:t>
            </a:r>
          </a:p>
          <a:p>
            <a:r>
              <a:rPr lang="en-US" sz="1400" dirty="0" err="1"/>
              <a:t>domaćinu</a:t>
            </a:r>
            <a:r>
              <a:rPr lang="en-US" sz="1400" dirty="0"/>
              <a:t> (receiving institution), </a:t>
            </a:r>
            <a:r>
              <a:rPr lang="en-US" sz="1400" dirty="0" err="1"/>
              <a:t>potrebno</a:t>
            </a:r>
            <a:r>
              <a:rPr lang="en-US" sz="1400" dirty="0"/>
              <a:t> je da  </a:t>
            </a:r>
            <a:r>
              <a:rPr lang="en-US" sz="1400" dirty="0" err="1"/>
              <a:t>imate</a:t>
            </a:r>
            <a:r>
              <a:rPr lang="en-US" sz="1400" dirty="0"/>
              <a:t> </a:t>
            </a:r>
            <a:r>
              <a:rPr lang="en-US" sz="1400" dirty="0" err="1"/>
              <a:t>zaključen</a:t>
            </a:r>
            <a:r>
              <a:rPr lang="en-US" sz="1400" dirty="0"/>
              <a:t> </a:t>
            </a:r>
            <a:r>
              <a:rPr lang="en-US" sz="1400" dirty="0" err="1"/>
              <a:t>Ugovor</a:t>
            </a:r>
            <a:r>
              <a:rPr lang="en-US" sz="1400" dirty="0"/>
              <a:t> o </a:t>
            </a:r>
            <a:r>
              <a:rPr lang="en-US" sz="1400" dirty="0" err="1"/>
              <a:t>učenju</a:t>
            </a:r>
            <a:r>
              <a:rPr lang="en-US" sz="1400" dirty="0"/>
              <a:t> (Learning Agreement). </a:t>
            </a:r>
          </a:p>
          <a:p>
            <a:r>
              <a:rPr lang="en-US" sz="1400" dirty="0" err="1"/>
              <a:t>Ugovor</a:t>
            </a:r>
            <a:r>
              <a:rPr lang="en-US" sz="1400" dirty="0"/>
              <a:t> o </a:t>
            </a:r>
            <a:r>
              <a:rPr lang="en-US" sz="1400" dirty="0" err="1"/>
              <a:t>učenju</a:t>
            </a:r>
            <a:r>
              <a:rPr lang="en-US" sz="1400" dirty="0"/>
              <a:t> je </a:t>
            </a:r>
            <a:r>
              <a:rPr lang="en-US" sz="1400" dirty="0" err="1"/>
              <a:t>zaključen</a:t>
            </a:r>
            <a:r>
              <a:rPr lang="en-US" sz="1400" dirty="0"/>
              <a:t> </a:t>
            </a:r>
            <a:r>
              <a:rPr lang="en-US" sz="1400" dirty="0" err="1"/>
              <a:t>kada</a:t>
            </a:r>
            <a:r>
              <a:rPr lang="en-US" sz="1400" dirty="0"/>
              <a:t> </a:t>
            </a:r>
            <a:r>
              <a:rPr lang="en-US" sz="1400" dirty="0" err="1"/>
              <a:t>su</a:t>
            </a:r>
            <a:r>
              <a:rPr lang="en-US" sz="1400" dirty="0"/>
              <a:t> </a:t>
            </a:r>
            <a:r>
              <a:rPr lang="en-US" sz="1400" dirty="0" err="1"/>
              <a:t>ga</a:t>
            </a:r>
            <a:r>
              <a:rPr lang="en-US" sz="1400" dirty="0"/>
              <a:t> </a:t>
            </a:r>
            <a:r>
              <a:rPr lang="en-US" sz="1400" dirty="0" err="1"/>
              <a:t>potpisali</a:t>
            </a:r>
            <a:r>
              <a:rPr lang="en-US" sz="1400" dirty="0"/>
              <a:t>: student, </a:t>
            </a:r>
            <a:r>
              <a:rPr lang="en-US" sz="1400" dirty="0" err="1"/>
              <a:t>nadelžna</a:t>
            </a:r>
            <a:r>
              <a:rPr lang="en-US" sz="1400" dirty="0"/>
              <a:t> </a:t>
            </a:r>
            <a:r>
              <a:rPr lang="en-US" sz="1400" dirty="0" err="1"/>
              <a:t>osoba</a:t>
            </a:r>
            <a:r>
              <a:rPr lang="en-US" sz="1400" dirty="0"/>
              <a:t> na </a:t>
            </a:r>
            <a:r>
              <a:rPr lang="en-US" sz="1400" dirty="0" err="1"/>
              <a:t>matičnom</a:t>
            </a:r>
            <a:r>
              <a:rPr lang="en-US" sz="1400" dirty="0"/>
              <a:t> </a:t>
            </a:r>
            <a:r>
              <a:rPr lang="en-US" sz="1400" dirty="0" err="1"/>
              <a:t>fakultetu</a:t>
            </a:r>
            <a:r>
              <a:rPr lang="en-US" sz="1400" dirty="0"/>
              <a:t> </a:t>
            </a:r>
          </a:p>
          <a:p>
            <a:r>
              <a:rPr lang="en-US" sz="1400" dirty="0"/>
              <a:t>(home institution) i </a:t>
            </a:r>
            <a:r>
              <a:rPr lang="en-US" sz="1400" dirty="0" err="1"/>
              <a:t>nadležna</a:t>
            </a:r>
            <a:r>
              <a:rPr lang="en-US" sz="1400" dirty="0"/>
              <a:t> </a:t>
            </a:r>
            <a:r>
              <a:rPr lang="en-US" sz="1400" dirty="0" err="1"/>
              <a:t>osoba</a:t>
            </a:r>
            <a:r>
              <a:rPr lang="en-US" sz="1400" dirty="0"/>
              <a:t> na </a:t>
            </a:r>
            <a:r>
              <a:rPr lang="en-US" sz="1400" dirty="0" err="1"/>
              <a:t>stranoj</a:t>
            </a:r>
            <a:r>
              <a:rPr lang="en-US" sz="1400" dirty="0"/>
              <a:t> VŠI </a:t>
            </a:r>
            <a:r>
              <a:rPr lang="en-US" sz="1400" dirty="0" err="1"/>
              <a:t>domaćinu</a:t>
            </a:r>
            <a:r>
              <a:rPr lang="en-US" sz="1400" dirty="0"/>
              <a:t> (receiving institution). 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036C05-1216-4222-BE24-B2F3F51CEA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086878"/>
            <a:ext cx="2160414" cy="618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B5E3B3-C165-45DB-A832-B2B277DB4B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85800"/>
            <a:ext cx="2485531" cy="342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469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9C229C-EC81-47BE-9E5E-8CB4146DE8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0652"/>
            <a:ext cx="2065884" cy="236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0947E6-C964-4101-B14B-218724D3ECAE}"/>
              </a:ext>
            </a:extLst>
          </p:cNvPr>
          <p:cNvSpPr txBox="1"/>
          <p:nvPr/>
        </p:nvSpPr>
        <p:spPr>
          <a:xfrm>
            <a:off x="1981200" y="533401"/>
            <a:ext cx="8001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b="1" dirty="0"/>
          </a:p>
          <a:p>
            <a:pPr algn="ctr"/>
            <a:r>
              <a:rPr lang="en-US" sz="2000" b="1" dirty="0"/>
              <a:t>Erasmus+ Learning Agreement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568B96-E349-421C-A2E1-B5D9E9E5C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360292"/>
              </p:ext>
            </p:extLst>
          </p:nvPr>
        </p:nvGraphicFramePr>
        <p:xfrm>
          <a:off x="1419907" y="3038178"/>
          <a:ext cx="8790892" cy="2295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1095">
                  <a:extLst>
                    <a:ext uri="{9D8B030D-6E8A-4147-A177-3AD203B41FA5}">
                      <a16:colId xmlns:a16="http://schemas.microsoft.com/office/drawing/2014/main" val="3464270902"/>
                    </a:ext>
                  </a:extLst>
                </a:gridCol>
                <a:gridCol w="847249">
                  <a:extLst>
                    <a:ext uri="{9D8B030D-6E8A-4147-A177-3AD203B41FA5}">
                      <a16:colId xmlns:a16="http://schemas.microsoft.com/office/drawing/2014/main" val="644483673"/>
                    </a:ext>
                  </a:extLst>
                </a:gridCol>
                <a:gridCol w="2761578">
                  <a:extLst>
                    <a:ext uri="{9D8B030D-6E8A-4147-A177-3AD203B41FA5}">
                      <a16:colId xmlns:a16="http://schemas.microsoft.com/office/drawing/2014/main" val="751031365"/>
                    </a:ext>
                  </a:extLst>
                </a:gridCol>
                <a:gridCol w="1695280">
                  <a:extLst>
                    <a:ext uri="{9D8B030D-6E8A-4147-A177-3AD203B41FA5}">
                      <a16:colId xmlns:a16="http://schemas.microsoft.com/office/drawing/2014/main" val="123370481"/>
                    </a:ext>
                  </a:extLst>
                </a:gridCol>
                <a:gridCol w="2225690">
                  <a:extLst>
                    <a:ext uri="{9D8B030D-6E8A-4147-A177-3AD203B41FA5}">
                      <a16:colId xmlns:a16="http://schemas.microsoft.com/office/drawing/2014/main" val="107192433"/>
                    </a:ext>
                  </a:extLst>
                </a:gridCol>
              </a:tblGrid>
              <a:tr h="381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br>
                        <a:rPr lang="en-GB" sz="800" dirty="0">
                          <a:effectLst/>
                        </a:rPr>
                      </a:b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898119"/>
                  </a:ext>
                </a:extLst>
              </a:tr>
              <a:tr h="489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Table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Component</a:t>
                      </a:r>
                      <a:r>
                        <a:rPr lang="en-GB" sz="800" baseline="30000">
                          <a:effectLst/>
                        </a:rPr>
                        <a:t> </a:t>
                      </a:r>
                      <a:r>
                        <a:rPr lang="en-GB" sz="800">
                          <a:effectLst/>
                        </a:rPr>
                        <a:t>code</a:t>
                      </a:r>
                      <a:br>
                        <a:rPr lang="en-GB" sz="800">
                          <a:effectLst/>
                        </a:rPr>
                      </a:br>
                      <a:r>
                        <a:rPr lang="en-GB" sz="800">
                          <a:effectLst/>
                        </a:rPr>
                        <a:t>(if any)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Component title at the Receiving Institution</a:t>
                      </a:r>
                      <a:br>
                        <a:rPr lang="en-GB" sz="800">
                          <a:effectLst/>
                        </a:rPr>
                      </a:br>
                      <a:r>
                        <a:rPr lang="en-GB" sz="800">
                          <a:effectLst/>
                        </a:rPr>
                        <a:t>(as indicated in the course catalogue)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Semester </a:t>
                      </a:r>
                      <a:br>
                        <a:rPr lang="en-GB" sz="800">
                          <a:effectLst/>
                        </a:rPr>
                      </a:br>
                      <a:r>
                        <a:rPr lang="en-GB" sz="800">
                          <a:effectLst/>
                        </a:rPr>
                        <a:t>[e.g. autumn/spring; term]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Number of ECTS credits (or equivalent) to be awarded by the Receiving Institution upon successful completion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4742164"/>
                  </a:ext>
                </a:extLst>
              </a:tr>
              <a:tr h="170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5530296"/>
                  </a:ext>
                </a:extLst>
              </a:tr>
              <a:tr h="156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84223380"/>
                  </a:ext>
                </a:extLst>
              </a:tr>
              <a:tr h="156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59812366"/>
                  </a:ext>
                </a:extLst>
              </a:tr>
              <a:tr h="156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44559376"/>
                  </a:ext>
                </a:extLst>
              </a:tr>
              <a:tr h="156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10512171"/>
                  </a:ext>
                </a:extLst>
              </a:tr>
              <a:tr h="156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95942034"/>
                  </a:ext>
                </a:extLst>
              </a:tr>
              <a:tr h="156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24435262"/>
                  </a:ext>
                </a:extLst>
              </a:tr>
              <a:tr h="156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Total: …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38103761"/>
                  </a:ext>
                </a:extLst>
              </a:tr>
              <a:tr h="15673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Web link to the course catalogue at the Receiving Institution describing the learning outcomes: [web link to the relevant information]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424797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315CEDC2-CBD4-4746-85E9-2F9F5742F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7084" y="1739789"/>
            <a:ext cx="395391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altLang="en-US" sz="1400" b="1" dirty="0">
              <a:solidFill>
                <a:srgbClr val="002060"/>
              </a:solidFill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sr-Latn-RS" altLang="en-US" sz="1400" b="1" dirty="0">
              <a:solidFill>
                <a:srgbClr val="002060"/>
              </a:solidFill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altLang="en-US" sz="1400" b="1" dirty="0">
                <a:solidFill>
                  <a:srgbClr val="00206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Study Programme at the Receiving Institution </a:t>
            </a:r>
            <a:r>
              <a:rPr lang="en-GB" altLang="en-US" sz="1200" b="1" i="1" dirty="0">
                <a:solidFill>
                  <a:srgbClr val="00206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Mobility type: Semester(s)</a:t>
            </a:r>
            <a:endParaRPr lang="en-US" altLang="en-US" sz="600" dirty="0"/>
          </a:p>
          <a:p>
            <a:endParaRPr lang="en-US" altLang="en-US" dirty="0"/>
          </a:p>
        </p:txBody>
      </p:sp>
      <p:pic>
        <p:nvPicPr>
          <p:cNvPr id="7" name="Picture 2" descr="Erasmus logo">
            <a:extLst>
              <a:ext uri="{FF2B5EF4-FFF2-40B4-BE49-F238E27FC236}">
                <a16:creationId xmlns:a16="http://schemas.microsoft.com/office/drawing/2014/main" id="{56B163A3-6D7B-4A0C-8C2E-B2322641D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59" y="5968622"/>
            <a:ext cx="1424866" cy="45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1" descr="C:\Users\esulimov\AppData\Local\Microsoft\Windows\Temporary Internet Files\Content.MSO\EC2FF34D.tmp">
            <a:extLst>
              <a:ext uri="{FF2B5EF4-FFF2-40B4-BE49-F238E27FC236}">
                <a16:creationId xmlns:a16="http://schemas.microsoft.com/office/drawing/2014/main" id="{E7CACF4C-7C18-4B7B-A8D2-80704F11EB9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5562600"/>
            <a:ext cx="1220561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CCD49A-EE74-43E5-B66B-390BC05FBA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92" y="5826828"/>
            <a:ext cx="2160414" cy="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9591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C:\Users\esulimov\AppData\Local\Microsoft\Windows\Temporary Internet Files\Content.MSO\EC2FF34D.tmp">
            <a:extLst>
              <a:ext uri="{FF2B5EF4-FFF2-40B4-BE49-F238E27FC236}">
                <a16:creationId xmlns:a16="http://schemas.microsoft.com/office/drawing/2014/main" id="{94FF4377-A144-4B41-A3F5-F340C7901F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5562600"/>
            <a:ext cx="1220561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0590A4-263A-4622-9C19-A02235C347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92" y="5826828"/>
            <a:ext cx="2160414" cy="618722"/>
          </a:xfrm>
          <a:prstGeom prst="rect">
            <a:avLst/>
          </a:prstGeom>
        </p:spPr>
      </p:pic>
      <p:pic>
        <p:nvPicPr>
          <p:cNvPr id="5" name="Picture 2" descr="Erasmus logo">
            <a:extLst>
              <a:ext uri="{FF2B5EF4-FFF2-40B4-BE49-F238E27FC236}">
                <a16:creationId xmlns:a16="http://schemas.microsoft.com/office/drawing/2014/main" id="{A4C590FA-E7E7-4228-9C61-42A47C280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59" y="5968622"/>
            <a:ext cx="1424866" cy="45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D75D9F-B49A-472E-873D-E68534BE967A}"/>
              </a:ext>
            </a:extLst>
          </p:cNvPr>
          <p:cNvSpPr txBox="1"/>
          <p:nvPr/>
        </p:nvSpPr>
        <p:spPr>
          <a:xfrm>
            <a:off x="457200" y="609600"/>
            <a:ext cx="944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Erasmus+ traineeship</a:t>
            </a:r>
            <a:r>
              <a:rPr lang="sr-Latn-RS" b="1" dirty="0"/>
              <a:t> – Praksa </a:t>
            </a:r>
            <a:endParaRPr lang="en-US" dirty="0"/>
          </a:p>
          <a:p>
            <a:endParaRPr lang="sr-Cyrl-RS" b="1" dirty="0"/>
          </a:p>
          <a:p>
            <a:r>
              <a:rPr lang="en-US" b="1" dirty="0"/>
              <a:t>Required documents for the application</a:t>
            </a:r>
            <a:endParaRPr lang="sr-Cyrl-RS" b="1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Invitation letter from the receiving organization</a:t>
            </a:r>
          </a:p>
          <a:p>
            <a:r>
              <a:rPr lang="en-US" dirty="0"/>
              <a:t>(you can download the invitation letter template </a:t>
            </a:r>
            <a:r>
              <a:rPr lang="en-US" u="sng" dirty="0">
                <a:hlinkClick r:id="rId5"/>
              </a:rPr>
              <a:t>here</a:t>
            </a:r>
            <a:r>
              <a:rPr lang="en-US" dirty="0"/>
              <a:t>, or the receiving </a:t>
            </a:r>
          </a:p>
          <a:p>
            <a:r>
              <a:rPr lang="en-US" dirty="0"/>
              <a:t>organization can provide their own)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hlinkClick r:id="rId6"/>
              </a:rPr>
              <a:t>Learning Agreement for Traineeship</a:t>
            </a:r>
            <a:r>
              <a:rPr lang="en-US" dirty="0"/>
              <a:t> (which should be signed by the student and its home UB faculty at the time of application)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Transcript of Records, containing the information on enrollment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Relevant CV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Passport-sized photo</a:t>
            </a:r>
            <a:endParaRPr lang="sr-Cyrl-R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b="1" i="1" dirty="0"/>
          </a:p>
          <a:p>
            <a:pPr algn="just"/>
            <a:r>
              <a:rPr lang="en-US" b="1" i="1" dirty="0"/>
              <a:t>Learning Agreement and Invitation Letter must be in the English language! All other required documents can be in either English or Serbian.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EFA3B1-A962-40A7-90B8-24DD07551A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228" y="21672"/>
            <a:ext cx="3771597" cy="249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2159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C:\Users\esulimov\AppData\Local\Microsoft\Windows\Temporary Internet Files\Content.MSO\EC2FF34D.tmp">
            <a:extLst>
              <a:ext uri="{FF2B5EF4-FFF2-40B4-BE49-F238E27FC236}">
                <a16:creationId xmlns:a16="http://schemas.microsoft.com/office/drawing/2014/main" id="{94FF4377-A144-4B41-A3F5-F340C7901F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5562600"/>
            <a:ext cx="1220561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0590A4-263A-4622-9C19-A02235C347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92" y="5826828"/>
            <a:ext cx="2160414" cy="618722"/>
          </a:xfrm>
          <a:prstGeom prst="rect">
            <a:avLst/>
          </a:prstGeom>
        </p:spPr>
      </p:pic>
      <p:pic>
        <p:nvPicPr>
          <p:cNvPr id="5" name="Picture 2" descr="Erasmus logo">
            <a:extLst>
              <a:ext uri="{FF2B5EF4-FFF2-40B4-BE49-F238E27FC236}">
                <a16:creationId xmlns:a16="http://schemas.microsoft.com/office/drawing/2014/main" id="{A4C590FA-E7E7-4228-9C61-42A47C280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59" y="5968622"/>
            <a:ext cx="1424866" cy="45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9AC4BE-99F3-45D2-86A6-FEE872D451A5}"/>
              </a:ext>
            </a:extLst>
          </p:cNvPr>
          <p:cNvSpPr txBox="1"/>
          <p:nvPr/>
        </p:nvSpPr>
        <p:spPr>
          <a:xfrm>
            <a:off x="228600" y="1219201"/>
            <a:ext cx="93725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dirty="0"/>
              <a:t>Studenti doktorskih studija imaju mogućnost da idu na kratkoročne fizičke mobilnosti u trajanju od minimalno 5 dana a maksimalno 30 dana.</a:t>
            </a:r>
            <a:r>
              <a:rPr lang="sr-Cyrl-RS" dirty="0"/>
              <a:t> </a:t>
            </a:r>
            <a:endParaRPr lang="sr-Latn-R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dirty="0"/>
              <a:t>Kratkoročne mobilnosti studenata doktorskih studija mogu se realizovati i kao trening mobilnosti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dirty="0"/>
              <a:t>Nema obaveze ostvarivanja ESP bodoba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dirty="0"/>
              <a:t>Više informacija: https://mobion.bg.ac.rs/erasmus+/erasmus-pages/ub-students-and-staff/outgoing-mobility-types-and-eligibility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4F24D2-DDA0-4846-B93E-7B25DE25F5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2903160"/>
            <a:ext cx="2001315" cy="2735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56EBD6-05C0-4CDD-A517-BA8E2D5810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59" y="3825940"/>
            <a:ext cx="2271141" cy="18128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DBD0B2-7B8D-4F13-9A11-C2362B53CEAC}"/>
              </a:ext>
            </a:extLst>
          </p:cNvPr>
          <p:cNvSpPr txBox="1"/>
          <p:nvPr/>
        </p:nvSpPr>
        <p:spPr>
          <a:xfrm>
            <a:off x="3048000" y="533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Kratkoro</a:t>
            </a:r>
            <a:r>
              <a:rPr lang="sr-Latn-RS" sz="2000" b="1" dirty="0"/>
              <a:t>čne mobilnosti – studenti doktorskih studija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3916777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56EBD6-05C0-4CDD-A517-BA8E2D5810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59" y="3765116"/>
            <a:ext cx="2347341" cy="1873683"/>
          </a:xfrm>
          <a:prstGeom prst="rect">
            <a:avLst/>
          </a:prstGeom>
        </p:spPr>
      </p:pic>
      <p:pic>
        <p:nvPicPr>
          <p:cNvPr id="3" name="Image 1" descr="C:\Users\esulimov\AppData\Local\Microsoft\Windows\Temporary Internet Files\Content.MSO\EC2FF34D.tmp">
            <a:extLst>
              <a:ext uri="{FF2B5EF4-FFF2-40B4-BE49-F238E27FC236}">
                <a16:creationId xmlns:a16="http://schemas.microsoft.com/office/drawing/2014/main" id="{94FF4377-A144-4B41-A3F5-F340C7901F8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5562600"/>
            <a:ext cx="1220561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0590A4-263A-4622-9C19-A02235C347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92" y="5826828"/>
            <a:ext cx="2160414" cy="618722"/>
          </a:xfrm>
          <a:prstGeom prst="rect">
            <a:avLst/>
          </a:prstGeom>
        </p:spPr>
      </p:pic>
      <p:pic>
        <p:nvPicPr>
          <p:cNvPr id="5" name="Picture 2" descr="Erasmus logo">
            <a:extLst>
              <a:ext uri="{FF2B5EF4-FFF2-40B4-BE49-F238E27FC236}">
                <a16:creationId xmlns:a16="http://schemas.microsoft.com/office/drawing/2014/main" id="{A4C590FA-E7E7-4228-9C61-42A47C280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59" y="5968622"/>
            <a:ext cx="1424866" cy="45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9AC4BE-99F3-45D2-86A6-FEE872D451A5}"/>
              </a:ext>
            </a:extLst>
          </p:cNvPr>
          <p:cNvSpPr txBox="1"/>
          <p:nvPr/>
        </p:nvSpPr>
        <p:spPr>
          <a:xfrm>
            <a:off x="228600" y="1219201"/>
            <a:ext cx="93725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dirty="0"/>
              <a:t>Studenti svih nivoa studija imaju mogućnost da idu na kratkoročne fizičke mobilnosti u trajanju od minimalno 5 dana a maksimalno 30 dana u okviru tzv. BIP programa.</a:t>
            </a:r>
            <a:r>
              <a:rPr lang="sr-Cyrl-RS" dirty="0"/>
              <a:t> </a:t>
            </a:r>
            <a:endParaRPr lang="sr-Latn-R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dirty="0"/>
              <a:t>Ove mobilnosti se obavljaju isključivo u svrhu (kratkoročnog) studiranja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dirty="0"/>
              <a:t>Obvezna virtuelna komponenta, pored fizičkog dela mobilnosti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dirty="0"/>
              <a:t>Minimum ESP bodova za realizovanu BIP mobilnost – 3 ESPB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dirty="0"/>
              <a:t>Više informacija: https://mobion.bg.ac.rs/erasmus+/erasmus-pages/ub-students-and-staff/outgoing-mobility-types-and-eligibility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4F24D2-DDA0-4846-B93E-7B25DE25F5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2903160"/>
            <a:ext cx="2001315" cy="27356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DBD0B2-7B8D-4F13-9A11-C2362B53CEAC}"/>
              </a:ext>
            </a:extLst>
          </p:cNvPr>
          <p:cNvSpPr txBox="1"/>
          <p:nvPr/>
        </p:nvSpPr>
        <p:spPr>
          <a:xfrm>
            <a:off x="3048000" y="533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Kratkoro</a:t>
            </a:r>
            <a:r>
              <a:rPr lang="sr-Latn-RS" sz="2000" b="1" dirty="0"/>
              <a:t>čne mobilnosti – </a:t>
            </a:r>
            <a:r>
              <a:rPr lang="sr-Latn-RS" sz="2000" b="1" i="1" dirty="0"/>
              <a:t>Blended Intensive Program</a:t>
            </a:r>
            <a:r>
              <a:rPr lang="sr-Latn-RS" sz="2000" b="1" dirty="0"/>
              <a:t> (BIP)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242608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C:\Users\esulimov\AppData\Local\Microsoft\Windows\Temporary Internet Files\Content.MSO\EC2FF34D.tmp">
            <a:extLst>
              <a:ext uri="{FF2B5EF4-FFF2-40B4-BE49-F238E27FC236}">
                <a16:creationId xmlns:a16="http://schemas.microsoft.com/office/drawing/2014/main" id="{94FF4377-A144-4B41-A3F5-F340C7901F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5562600"/>
            <a:ext cx="1220561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0590A4-263A-4622-9C19-A02235C347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92" y="5826828"/>
            <a:ext cx="2160414" cy="618722"/>
          </a:xfrm>
          <a:prstGeom prst="rect">
            <a:avLst/>
          </a:prstGeom>
        </p:spPr>
      </p:pic>
      <p:pic>
        <p:nvPicPr>
          <p:cNvPr id="5" name="Picture 2" descr="Erasmus logo">
            <a:extLst>
              <a:ext uri="{FF2B5EF4-FFF2-40B4-BE49-F238E27FC236}">
                <a16:creationId xmlns:a16="http://schemas.microsoft.com/office/drawing/2014/main" id="{A4C590FA-E7E7-4228-9C61-42A47C280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59" y="5968622"/>
            <a:ext cx="1424866" cy="45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D75D9F-B49A-472E-873D-E68534BE967A}"/>
              </a:ext>
            </a:extLst>
          </p:cNvPr>
          <p:cNvSpPr txBox="1"/>
          <p:nvPr/>
        </p:nvSpPr>
        <p:spPr>
          <a:xfrm>
            <a:off x="2209800" y="6096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Monthly scholarships</a:t>
            </a:r>
            <a:endParaRPr lang="en-US" dirty="0"/>
          </a:p>
          <a:p>
            <a:endParaRPr lang="sr-Cyrl-RS" b="1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426968-A8BF-483B-8BC7-8B67D2D74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929729"/>
              </p:ext>
            </p:extLst>
          </p:nvPr>
        </p:nvGraphicFramePr>
        <p:xfrm>
          <a:off x="1876338" y="1151930"/>
          <a:ext cx="8229600" cy="1295400"/>
        </p:xfrm>
        <a:graphic>
          <a:graphicData uri="http://schemas.openxmlformats.org/drawingml/2006/table">
            <a:tbl>
              <a:tblPr/>
              <a:tblGrid>
                <a:gridCol w="7010400">
                  <a:extLst>
                    <a:ext uri="{9D8B030D-6E8A-4147-A177-3AD203B41FA5}">
                      <a16:colId xmlns:a16="http://schemas.microsoft.com/office/drawing/2014/main" val="23993563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2799691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</a:rPr>
                        <a:t>KA131 (EU+6)</a:t>
                      </a:r>
                      <a:r>
                        <a:rPr lang="en-US" sz="1300" dirty="0">
                          <a:effectLst/>
                        </a:rPr>
                        <a:t>: Denmark, Finland, Iceland, Ireland, Luxembourg, Sweden, Liechtenstein, Norway, Austria, Belgium, Germany, France, Italy, Greece, Spain, Cyprus, Netherlands, Malta, Portugal</a:t>
                      </a:r>
                    </a:p>
                    <a:p>
                      <a:pPr algn="ctr"/>
                      <a:r>
                        <a:rPr lang="en-US" sz="1300" dirty="0">
                          <a:effectLst/>
                        </a:rPr>
                        <a:t>United Kingdom, Andorra, Monaco, San Marino, Vatican City State, Faroe Islands, Switzerland</a:t>
                      </a:r>
                    </a:p>
                  </a:txBody>
                  <a:tcPr marL="64555" marR="64555" marT="32278" marB="32278">
                    <a:lnL w="9525" cap="flat" cmpd="sng" algn="ctr">
                      <a:solidFill>
                        <a:srgbClr val="30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9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</a:rPr>
                        <a:t>600 EUR</a:t>
                      </a:r>
                      <a:endParaRPr lang="en-US" sz="1300" dirty="0">
                        <a:effectLst/>
                      </a:endParaRPr>
                    </a:p>
                  </a:txBody>
                  <a:tcPr marL="64555" marR="64555" marT="32278" marB="32278">
                    <a:lnL w="9525" cap="flat" cmpd="sng" algn="ctr">
                      <a:solidFill>
                        <a:srgbClr val="709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9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9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8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80371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</a:rPr>
                        <a:t>KA131 (EU+6)</a:t>
                      </a:r>
                      <a:r>
                        <a:rPr lang="en-US" sz="1300" dirty="0">
                          <a:effectLst/>
                        </a:rPr>
                        <a:t>: Bulgaria, Croatia, Czech Republic, Estonia, Latvia, Lithuania, Hungary, Poland, Romania, Slovakia, North Macedonia, Slovenia, Turkey</a:t>
                      </a:r>
                    </a:p>
                  </a:txBody>
                  <a:tcPr marL="64555" marR="64555" marT="32278" marB="32278">
                    <a:lnL w="9525" cap="flat" cmpd="sng" algn="ctr">
                      <a:solidFill>
                        <a:srgbClr val="70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8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9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effectLst/>
                        </a:rPr>
                        <a:t>540 EUR</a:t>
                      </a:r>
                      <a:endParaRPr lang="en-US" sz="1300" dirty="0">
                        <a:effectLst/>
                      </a:endParaRPr>
                    </a:p>
                  </a:txBody>
                  <a:tcPr marL="64555" marR="64555" marT="32278" marB="32278">
                    <a:lnL w="9525" cap="flat" cmpd="sng" algn="ctr">
                      <a:solidFill>
                        <a:srgbClr val="F08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8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8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8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9215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7B105F5-6BC2-4450-876C-BF5A8CC9A890}"/>
              </a:ext>
            </a:extLst>
          </p:cNvPr>
          <p:cNvSpPr txBox="1"/>
          <p:nvPr/>
        </p:nvSpPr>
        <p:spPr>
          <a:xfrm>
            <a:off x="533400" y="2618252"/>
            <a:ext cx="944879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+mn-lt"/>
              </a:rPr>
              <a:t>Student mobility for studies and traineeships: Participants with </a:t>
            </a:r>
            <a:r>
              <a:rPr lang="en-US" sz="1600" b="1" dirty="0"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fewer opportunities</a:t>
            </a:r>
            <a:r>
              <a:rPr lang="en-US" sz="1600" b="1" dirty="0">
                <a:latin typeface="+mn-lt"/>
              </a:rPr>
              <a:t> </a:t>
            </a:r>
          </a:p>
          <a:p>
            <a:pPr algn="just"/>
            <a:r>
              <a:rPr lang="en-US" sz="1600" dirty="0">
                <a:latin typeface="+mn-lt"/>
              </a:rPr>
              <a:t>taking part in mobility are eligible for additional financial support of </a:t>
            </a:r>
            <a:r>
              <a:rPr lang="en-US" sz="1600" b="1" dirty="0">
                <a:latin typeface="+mn-lt"/>
              </a:rPr>
              <a:t>250 EUR </a:t>
            </a:r>
            <a:r>
              <a:rPr lang="en-US" sz="1600" dirty="0">
                <a:latin typeface="+mn-lt"/>
              </a:rPr>
              <a:t>per month</a:t>
            </a:r>
          </a:p>
          <a:p>
            <a:pPr algn="just"/>
            <a:r>
              <a:rPr lang="sr-Cyrl-RS" sz="1600" dirty="0">
                <a:latin typeface="+mn-lt"/>
              </a:rPr>
              <a:t> </a:t>
            </a:r>
            <a:r>
              <a:rPr lang="sr-Cyrl-RS" sz="1600" i="1" dirty="0">
                <a:latin typeface="+mn-lt"/>
              </a:rPr>
              <a:t>(неразвијене општине и/или просечна плата) </a:t>
            </a:r>
          </a:p>
          <a:p>
            <a:pPr algn="just"/>
            <a:endParaRPr lang="sr-Cyrl-RS" sz="1600" dirty="0">
              <a:latin typeface="+mn-lt"/>
            </a:endParaRPr>
          </a:p>
          <a:p>
            <a:pPr algn="just"/>
            <a:r>
              <a:rPr lang="en-US" sz="1600" dirty="0">
                <a:latin typeface="+mn-lt"/>
              </a:rPr>
              <a:t>Student mobility for traineeships: All students participating in student mobility for </a:t>
            </a:r>
          </a:p>
          <a:p>
            <a:pPr algn="just"/>
            <a:r>
              <a:rPr lang="en-US" sz="1600" dirty="0">
                <a:latin typeface="+mn-lt"/>
              </a:rPr>
              <a:t>traineeships are automatically eligible for a monthly top-up of </a:t>
            </a:r>
            <a:r>
              <a:rPr lang="en-US" sz="1600" b="1" dirty="0">
                <a:latin typeface="+mn-lt"/>
              </a:rPr>
              <a:t>150 Euros </a:t>
            </a:r>
            <a:r>
              <a:rPr lang="en-US" sz="1600" dirty="0">
                <a:latin typeface="+mn-lt"/>
              </a:rPr>
              <a:t>to the basic </a:t>
            </a:r>
          </a:p>
          <a:p>
            <a:pPr algn="just"/>
            <a:r>
              <a:rPr lang="en-US" sz="1600" dirty="0">
                <a:latin typeface="+mn-lt"/>
              </a:rPr>
              <a:t>mobility grant. In case a student participating in traineeship mobility submits proof of </a:t>
            </a:r>
          </a:p>
          <a:p>
            <a:pPr algn="just"/>
            <a:r>
              <a:rPr lang="en-US" sz="1600" dirty="0">
                <a:latin typeface="+mn-lt"/>
              </a:rPr>
              <a:t>their eligibility for additional financial support of 250 EUR per month on the basis of </a:t>
            </a:r>
          </a:p>
          <a:p>
            <a:pPr algn="just"/>
            <a:r>
              <a:rPr lang="en-US" sz="1600" dirty="0"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fewer opportunities</a:t>
            </a:r>
            <a:r>
              <a:rPr lang="en-US" sz="1600" dirty="0">
                <a:latin typeface="+mn-lt"/>
              </a:rPr>
              <a:t>, these two top-ups will be added and the student will receive </a:t>
            </a:r>
          </a:p>
          <a:p>
            <a:r>
              <a:rPr lang="en-US" sz="1600" dirty="0">
                <a:latin typeface="+mn-lt"/>
              </a:rPr>
              <a:t>an additional 400 Euros to the basic monthly scholarship in this case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D1F4F0-34CD-422B-B1B3-51C84083DE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801911"/>
            <a:ext cx="2686334" cy="203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8867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172&quot;&gt;&lt;object type=&quot;3&quot; unique_id=&quot;11176&quot;&gt;&lt;property id=&quot;20148&quot; value=&quot;5&quot;/&gt;&lt;property id=&quot;20300&quot; value=&quot;Slide 2 - &amp;quot;Универзитет у Београду&amp;quot;&quot;/&gt;&lt;property id=&quot;20307&quot; value=&quot;260&quot;/&gt;&lt;/object&gt;&lt;object type=&quot;3&quot; unique_id=&quot;11177&quot;&gt;&lt;property id=&quot;20148&quot; value=&quot;5&quot;/&gt;&lt;property id=&quot;20300&quot; value=&quot;Slide 3 - &amp;quot;Универзитет у Београду&amp;quot;&quot;/&gt;&lt;property id=&quot;20307&quot; value=&quot;261&quot;/&gt;&lt;/object&gt;&lt;object type=&quot;3&quot; unique_id=&quot;11178&quot;&gt;&lt;property id=&quot;20148&quot; value=&quot;5&quot;/&gt;&lt;property id=&quot;20300&quot; value=&quot;Slide 4 - &amp;quot;Универзитет у Београду&amp;quot;&quot;/&gt;&lt;property id=&quot;20307&quot; value=&quot;262&quot;/&gt;&lt;/object&gt;&lt;object type=&quot;3&quot; unique_id=&quot;11179&quot;&gt;&lt;property id=&quot;20148&quot; value=&quot;5&quot;/&gt;&lt;property id=&quot;20300&quot; value=&quot;Slide 5 - &amp;quot;Универзитет у Београду&amp;quot;&quot;/&gt;&lt;property id=&quot;20307&quot; value=&quot;263&quot;/&gt;&lt;/object&gt;&lt;object type=&quot;3&quot; unique_id=&quot;11390&quot;&gt;&lt;property id=&quot;20148&quot; value=&quot;5&quot;/&gt;&lt;property id=&quot;20300&quot; value=&quot;Slide 6 - &amp;quot;Универзитет у Београду&amp;quot;&quot;/&gt;&lt;property id=&quot;20307&quot; value=&quot;266&quot;/&gt;&lt;/object&gt;&lt;object type=&quot;3&quot; unique_id=&quot;11391&quot;&gt;&lt;property id=&quot;20148&quot; value=&quot;5&quot;/&gt;&lt;property id=&quot;20300&quot; value=&quot;Slide 8 - &amp;quot;Универзитет &amp;#x0D;&amp;#x0A;у Београду&amp;quot;&quot;/&gt;&lt;property id=&quot;20307&quot; value=&quot;267&quot;/&gt;&lt;/object&gt;&lt;object type=&quot;3&quot; unique_id=&quot;11393&quot;&gt;&lt;property id=&quot;20148&quot; value=&quot;5&quot;/&gt;&lt;property id=&quot;20300&quot; value=&quot;Slide 11&quot;/&gt;&lt;property id=&quot;20307&quot; value=&quot;269&quot;/&gt;&lt;/object&gt;&lt;object type=&quot;3&quot; unique_id=&quot;11394&quot;&gt;&lt;property id=&quot;20148&quot; value=&quot;5&quot;/&gt;&lt;property id=&quot;20300&quot; value=&quot;Slide 12 - &amp;quot;Универзитет у Београду&amp;quot;&quot;/&gt;&lt;property id=&quot;20307&quot; value=&quot;270&quot;/&gt;&lt;/object&gt;&lt;object type=&quot;3&quot; unique_id=&quot;12882&quot;&gt;&lt;property id=&quot;20148&quot; value=&quot;5&quot;/&gt;&lt;property id=&quot;20300&quot; value=&quot;Slide 13 - &amp;quot;Универзитет у Београду&amp;quot;&quot;/&gt;&lt;property id=&quot;20307&quot; value=&quot;286&quot;/&gt;&lt;/object&gt;&lt;object type=&quot;3&quot; unique_id=&quot;12886&quot;&gt;&lt;property id=&quot;20148&quot; value=&quot;5&quot;/&gt;&lt;property id=&quot;20300&quot; value=&quot;Slide 20 - &amp;quot;Универзитет у Београду&amp;quot;&quot;/&gt;&lt;property id=&quot;20307&quot; value=&quot;290&quot;/&gt;&lt;/object&gt;&lt;object type=&quot;3&quot; unique_id=&quot;14140&quot;&gt;&lt;property id=&quot;20148&quot; value=&quot;5&quot;/&gt;&lt;property id=&quot;20300&quot; value=&quot;Slide 21 - &amp;quot;Универзитет у Београду&amp;quot;&quot;/&gt;&lt;property id=&quot;20307&quot; value=&quot;306&quot;/&gt;&lt;/object&gt;&lt;object type=&quot;3&quot; unique_id=&quot;15966&quot;&gt;&lt;property id=&quot;20148&quot; value=&quot;5&quot;/&gt;&lt;property id=&quot;20300&quot; value=&quot;Slide 1 - &amp;quot;Универзитет у Београду&amp;quot;&quot;/&gt;&lt;property id=&quot;20307&quot; value=&quot;318&quot;/&gt;&lt;/object&gt;&lt;object type=&quot;3&quot; unique_id=&quot;15967&quot;&gt;&lt;property id=&quot;20148&quot; value=&quot;5&quot;/&gt;&lt;property id=&quot;20300&quot; value=&quot;Slide 9 - &amp;quot;Универзитет у Београду&amp;quot;&quot;/&gt;&lt;property id=&quot;20307&quot; value=&quot;319&quot;/&gt;&lt;/object&gt;&lt;object type=&quot;3&quot; unique_id=&quot;15968&quot;&gt;&lt;property id=&quot;20148&quot; value=&quot;5&quot;/&gt;&lt;property id=&quot;20300&quot; value=&quot;Slide 10 - &amp;quot;Универзитет у Београду&amp;quot;&quot;/&gt;&lt;property id=&quot;20307&quot; value=&quot;320&quot;/&gt;&lt;/object&gt;&lt;object type=&quot;3&quot; unique_id=&quot;16339&quot;&gt;&lt;property id=&quot;20148&quot; value=&quot;5&quot;/&gt;&lt;property id=&quot;20300&quot; value=&quot;Slide 14&quot;/&gt;&lt;property id=&quot;20307&quot; value=&quot;321&quot;/&gt;&lt;/object&gt;&lt;object type=&quot;3&quot; unique_id=&quot;16340&quot;&gt;&lt;property id=&quot;20148&quot; value=&quot;5&quot;/&gt;&lt;property id=&quot;20300&quot; value=&quot;Slide 15 - &amp;quot;Универзитет у Београду&amp;quot;&quot;/&gt;&lt;property id=&quot;20307&quot; value=&quot;322&quot;/&gt;&lt;/object&gt;&lt;object type=&quot;3&quot; unique_id=&quot;16341&quot;&gt;&lt;property id=&quot;20148&quot; value=&quot;5&quot;/&gt;&lt;property id=&quot;20300&quot; value=&quot;Slide 16 - &amp;quot;Универзитет у Београду&amp;quot;&quot;/&gt;&lt;property id=&quot;20307&quot; value=&quot;323&quot;/&gt;&lt;/object&gt;&lt;object type=&quot;3&quot; unique_id=&quot;16449&quot;&gt;&lt;property id=&quot;20148&quot; value=&quot;5&quot;/&gt;&lt;property id=&quot;20300&quot; value=&quot;Slide 22&quot;/&gt;&lt;property id=&quot;20307&quot; value=&quot;324&quot;/&gt;&lt;/object&gt;&lt;object type=&quot;3&quot; unique_id=&quot;16744&quot;&gt;&lt;property id=&quot;20148&quot; value=&quot;5&quot;/&gt;&lt;property id=&quot;20300&quot; value=&quot;Slide 17&quot;/&gt;&lt;property id=&quot;20307&quot; value=&quot;325&quot;/&gt;&lt;/object&gt;&lt;object type=&quot;3&quot; unique_id=&quot;16745&quot;&gt;&lt;property id=&quot;20148&quot; value=&quot;5&quot;/&gt;&lt;property id=&quot;20300&quot; value=&quot;Slide 18 - &amp;quot;Универзитет у Београду&amp;quot;&quot;/&gt;&lt;property id=&quot;20307&quot; value=&quot;326&quot;/&gt;&lt;/object&gt;&lt;object type=&quot;3&quot; unique_id=&quot;16746&quot;&gt;&lt;property id=&quot;20148&quot; value=&quot;5&quot;/&gt;&lt;property id=&quot;20300&quot; value=&quot;Slide 19 - &amp;quot;Универзитет у Београду&amp;quot;&quot;/&gt;&lt;property id=&quot;20307&quot; value=&quot;327&quot;/&gt;&lt;/object&gt;&lt;object type=&quot;3&quot; unique_id=&quot;16783&quot;&gt;&lt;property id=&quot;20148&quot; value=&quot;5&quot;/&gt;&lt;property id=&quot;20300&quot; value=&quot;Slide 7&quot;/&gt;&lt;property id=&quot;20307&quot; value=&quot;331&quot;/&gt;&lt;/object&gt;&lt;/object&gt;&lt;object type=&quot;8&quot; unique_id=&quot;1118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2630</TotalTime>
  <Words>1124</Words>
  <Application>Microsoft Office PowerPoint</Application>
  <PresentationFormat>Widescreen</PresentationFormat>
  <Paragraphs>157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Segoe UI</vt:lpstr>
      <vt:lpstr>Segoe UI Semibold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Univerzitet u Beogradu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Pavle Ivetic</dc:creator>
  <cp:lastModifiedBy>Ljubica Dimitrijević</cp:lastModifiedBy>
  <cp:revision>315</cp:revision>
  <dcterms:created xsi:type="dcterms:W3CDTF">2010-07-09T09:33:11Z</dcterms:created>
  <dcterms:modified xsi:type="dcterms:W3CDTF">2023-12-15T09:23:55Z</dcterms:modified>
</cp:coreProperties>
</file>